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  <p:sldMasterId id="2147483919" r:id="rId5"/>
  </p:sldMasterIdLst>
  <p:notesMasterIdLst>
    <p:notesMasterId r:id="rId36"/>
  </p:notesMasterIdLst>
  <p:handoutMasterIdLst>
    <p:handoutMasterId r:id="rId37"/>
  </p:handoutMasterIdLst>
  <p:sldIdLst>
    <p:sldId id="432" r:id="rId6"/>
    <p:sldId id="952" r:id="rId7"/>
    <p:sldId id="938" r:id="rId8"/>
    <p:sldId id="940" r:id="rId9"/>
    <p:sldId id="949" r:id="rId10"/>
    <p:sldId id="941" r:id="rId11"/>
    <p:sldId id="942" r:id="rId12"/>
    <p:sldId id="937" r:id="rId13"/>
    <p:sldId id="939" r:id="rId14"/>
    <p:sldId id="944" r:id="rId15"/>
    <p:sldId id="945" r:id="rId16"/>
    <p:sldId id="935" r:id="rId17"/>
    <p:sldId id="953" r:id="rId18"/>
    <p:sldId id="946" r:id="rId19"/>
    <p:sldId id="934" r:id="rId20"/>
    <p:sldId id="956" r:id="rId21"/>
    <p:sldId id="961" r:id="rId22"/>
    <p:sldId id="957" r:id="rId23"/>
    <p:sldId id="962" r:id="rId24"/>
    <p:sldId id="963" r:id="rId25"/>
    <p:sldId id="930" r:id="rId26"/>
    <p:sldId id="966" r:id="rId27"/>
    <p:sldId id="951" r:id="rId28"/>
    <p:sldId id="947" r:id="rId29"/>
    <p:sldId id="954" r:id="rId30"/>
    <p:sldId id="955" r:id="rId31"/>
    <p:sldId id="964" r:id="rId32"/>
    <p:sldId id="463" r:id="rId33"/>
    <p:sldId id="950" r:id="rId34"/>
    <p:sldId id="94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template proposal" id="{5C7848C7-4F92-443B-AC31-8BCF85B0BF53}">
          <p14:sldIdLst>
            <p14:sldId id="432"/>
            <p14:sldId id="952"/>
            <p14:sldId id="938"/>
            <p14:sldId id="940"/>
            <p14:sldId id="949"/>
            <p14:sldId id="941"/>
            <p14:sldId id="942"/>
            <p14:sldId id="937"/>
            <p14:sldId id="939"/>
            <p14:sldId id="944"/>
            <p14:sldId id="945"/>
            <p14:sldId id="935"/>
            <p14:sldId id="953"/>
            <p14:sldId id="946"/>
            <p14:sldId id="934"/>
            <p14:sldId id="956"/>
            <p14:sldId id="961"/>
            <p14:sldId id="957"/>
            <p14:sldId id="962"/>
            <p14:sldId id="963"/>
            <p14:sldId id="930"/>
            <p14:sldId id="966"/>
            <p14:sldId id="951"/>
            <p14:sldId id="947"/>
            <p14:sldId id="954"/>
            <p14:sldId id="955"/>
            <p14:sldId id="964"/>
            <p14:sldId id="463"/>
            <p14:sldId id="950"/>
            <p14:sldId id="948"/>
          </p14:sldIdLst>
        </p14:section>
        <p14:section name="ASSETS" id="{4F8EF005-73E9-0644-A28B-7E5E10DA224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CFCFC"/>
    <a:srgbClr val="F3F3F5"/>
    <a:srgbClr val="FFFFFF"/>
    <a:srgbClr val="E8E9EB"/>
    <a:srgbClr val="F6F6F6"/>
    <a:srgbClr val="000000"/>
    <a:srgbClr val="00579C"/>
    <a:srgbClr val="36363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E0364-2BA5-4D79-B999-0E948967F2D8}" v="1191" dt="2020-02-26T13:07:51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50" autoAdjust="0"/>
    <p:restoredTop sz="86545" autoAdjust="0"/>
  </p:normalViewPr>
  <p:slideViewPr>
    <p:cSldViewPr snapToGrid="0" snapToObjects="1">
      <p:cViewPr varScale="1">
        <p:scale>
          <a:sx n="93" d="100"/>
          <a:sy n="93" d="100"/>
        </p:scale>
        <p:origin x="66" y="66"/>
      </p:cViewPr>
      <p:guideLst>
        <p:guide orient="horz" pos="172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22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04/03/2020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04/03/2020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Clr>
                <a:srgbClr val="A5A5A5"/>
              </a:buClr>
              <a:buSzPct val="120000"/>
              <a:buFont typeface="Verdana" pitchFamily="34"/>
              <a:buChar char="_"/>
            </a:pPr>
            <a:r>
              <a:rPr lang="en-GB" dirty="0"/>
              <a:t>Hello, I am Jean Mouyade working in Digital R&amp;D and I going to talk about the mobile web and how to make it better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823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screen capture of my phone.</a:t>
            </a:r>
          </a:p>
          <a:p>
            <a:r>
              <a:rPr lang="en-US" dirty="0"/>
              <a:t>This little icon means that you think you have the app but you don’t, you have to download it to use it.</a:t>
            </a:r>
          </a:p>
          <a:p>
            <a:r>
              <a:rPr lang="en-US" dirty="0"/>
              <a:t>An airline app is between 50 and 200 Mb which is way more than the web</a:t>
            </a:r>
          </a:p>
          <a:p>
            <a:r>
              <a:rPr lang="en-US" dirty="0"/>
              <a:t>Here the winner is the web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7243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cost : you have to deliver a mobile web and for the app, you need a iOS dev team, an Android dev team. You need to have your app approved by Apple and Google.</a:t>
            </a:r>
          </a:p>
          <a:p>
            <a:r>
              <a:rPr lang="en-US" dirty="0"/>
              <a:t>Winner : The web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71751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we summarize, the Web is universal, provides a quick access and is cheap but the usability is not that great compared to apps which are fast and usable.</a:t>
            </a:r>
          </a:p>
          <a:p>
            <a:r>
              <a:rPr lang="en-US" dirty="0"/>
              <a:t>But apps require an install and I quite costly. 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8830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Couple of years ago, Google came up with a new concept call PWA.</a:t>
            </a:r>
          </a:p>
          <a:p>
            <a:r>
              <a:rPr lang="en-US" dirty="0"/>
              <a:t>PWA stands for Progressive Web App</a:t>
            </a:r>
          </a:p>
          <a:p>
            <a:r>
              <a:rPr lang="en-US" dirty="0"/>
              <a:t>PWA is a web application that behave like a native application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45019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they defined PWA they took the best of both platforms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76861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demo how a PWA could be :</a:t>
            </a:r>
          </a:p>
          <a:p>
            <a:r>
              <a:rPr lang="en-US" dirty="0"/>
              <a:t>Our app is Horizon airways. Let me create a booking using the mobile web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13050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traditional web app, the browser gets everything from the server.</a:t>
            </a:r>
          </a:p>
          <a:p>
            <a:r>
              <a:rPr lang="en-US" dirty="0"/>
              <a:t>When there is no connectivity, as soon as you interact you get the dinosaur</a:t>
            </a:r>
          </a:p>
          <a:p>
            <a:r>
              <a:rPr lang="en-US" dirty="0"/>
              <a:t>PWA are different, there is a process called a service worker that can cache any data from the server.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31679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Semantic versioning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2116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as you can see, PWA is booming  worldwide and Amadeus is part of this move with Reference experience</a:t>
            </a:r>
          </a:p>
          <a:p>
            <a:r>
              <a:rPr lang="en-US" dirty="0"/>
              <a:t>Native Apps and PWA are still going to coexist for few years and we definitely need to adopt PWA technology as the traditional web will disappear progressively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0841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implemented PWA, Trivago the </a:t>
            </a:r>
            <a:r>
              <a:rPr lang="en-US" dirty="0" err="1"/>
              <a:t>german</a:t>
            </a:r>
            <a:r>
              <a:rPr lang="en-US" dirty="0"/>
              <a:t> aggregator noticed much more engagements from customers</a:t>
            </a:r>
          </a:p>
          <a:p>
            <a:r>
              <a:rPr lang="en-US" dirty="0"/>
              <a:t>And when Alibaba, the Chinese retailer, they noticed a boost and sales and much more active users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52855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smartphones in this room </a:t>
            </a:r>
            <a:r>
              <a:rPr lang="en-US"/>
              <a:t>? </a:t>
            </a:r>
          </a:p>
          <a:p>
            <a:r>
              <a:rPr lang="en-US"/>
              <a:t>We </a:t>
            </a:r>
            <a:r>
              <a:rPr lang="en-US" dirty="0"/>
              <a:t>are approximately 200 and there are at least 200 smartphones</a:t>
            </a:r>
          </a:p>
          <a:p>
            <a:r>
              <a:rPr lang="en-US" dirty="0"/>
              <a:t>According to statistics, 2 of you have a smartphone like this one and I feel sorry for you </a:t>
            </a:r>
          </a:p>
          <a:p>
            <a:r>
              <a:rPr lang="en-US" dirty="0"/>
              <a:t>But a vast majority have a device like this one, iPhone or Android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3077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good with PWA is that you can go step by step :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first step is to create a launch icon and splash screen so you are present on your customer home screen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second step is to cache you application content to deliver a fast application to customers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you can implement the offline support. You have to identify the list of pages that should be available offline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add push notifications. Select a provider, identify your use case and you’re good to go 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Hope you found this interesting.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33297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implemented PWA, Trivago the </a:t>
            </a:r>
            <a:r>
              <a:rPr lang="en-US" dirty="0" err="1"/>
              <a:t>german</a:t>
            </a:r>
            <a:r>
              <a:rPr lang="en-US" dirty="0"/>
              <a:t> aggregator noticed much more engagements from customers</a:t>
            </a:r>
          </a:p>
          <a:p>
            <a:r>
              <a:rPr lang="en-US" dirty="0"/>
              <a:t>And when Alibaba, the Chinese retailer, they noticed a boost and sales and much more active users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5317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Clr>
                <a:srgbClr val="A5A5A5"/>
              </a:buClr>
              <a:buSzPct val="120000"/>
              <a:buFont typeface="Verdana" pitchFamily="34"/>
              <a:buChar char="_"/>
            </a:pPr>
            <a:r>
              <a:rPr lang="en-GB" dirty="0"/>
              <a:t>Insert new photo: Click on Insert photo-icon on slide and Insert new photo</a:t>
            </a:r>
          </a:p>
          <a:p>
            <a:pPr marL="628650" lvl="1" indent="-171450">
              <a:buClr>
                <a:srgbClr val="A5A5A5"/>
              </a:buClr>
              <a:buSzPct val="120000"/>
              <a:buFont typeface="Verdana" pitchFamily="34"/>
              <a:buChar char="_"/>
            </a:pPr>
            <a:r>
              <a:rPr lang="en-GB" dirty="0"/>
              <a:t>Use Crop Tool under Picture Tools to pan and zoom</a:t>
            </a:r>
          </a:p>
          <a:p>
            <a:pPr marL="628650" lvl="1" indent="-171450">
              <a:buClr>
                <a:srgbClr val="A5A5A5"/>
              </a:buClr>
              <a:buSzPct val="120000"/>
              <a:buFont typeface="Verdana" pitchFamily="34"/>
              <a:buChar char="_"/>
            </a:pPr>
            <a:r>
              <a:rPr lang="en-GB" b="1" dirty="0"/>
              <a:t>Beware: </a:t>
            </a:r>
            <a:r>
              <a:rPr lang="en-GB" dirty="0"/>
              <a:t>when you add or replace a picture, it may come to the front. Right click on it and select ‘Send to back’ to re-arrange it.</a:t>
            </a:r>
          </a:p>
          <a:p>
            <a:pPr marL="171450" lvl="0" indent="-171450">
              <a:buClr>
                <a:srgbClr val="A5A5A5"/>
              </a:buClr>
              <a:buSzPct val="120000"/>
              <a:buFont typeface="Verdana" pitchFamily="34"/>
              <a:buChar char="_"/>
            </a:pPr>
            <a:r>
              <a:rPr lang="en-GB" dirty="0"/>
              <a:t>To update the text,  just click on the text</a:t>
            </a:r>
          </a:p>
          <a:p>
            <a:pPr marL="171450" lvl="0" indent="-171450">
              <a:buClr>
                <a:srgbClr val="A5A5A5"/>
              </a:buClr>
              <a:buSzPct val="120000"/>
              <a:buFont typeface="Verdana" pitchFamily="34"/>
              <a:buChar char="_"/>
            </a:pPr>
            <a:r>
              <a:rPr lang="en-GB" dirty="0"/>
              <a:t>To get more slides with this layout just copy this slide and paste</a:t>
            </a:r>
          </a:p>
          <a:p>
            <a:pPr marL="171450" lvl="0" indent="-171450">
              <a:buClr>
                <a:srgbClr val="A5A5A5"/>
              </a:buClr>
              <a:buSzPct val="120000"/>
              <a:buFont typeface="Verdana" pitchFamily="34"/>
              <a:buChar char="_"/>
            </a:pPr>
            <a:r>
              <a:rPr lang="en-GB" dirty="0"/>
              <a:t>Please insert the other company’s logo in the same size as the Amadeus logo, with no background and reverse out colour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53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when customers want to access airline services, they are given the choice between the web and the app.</a:t>
            </a:r>
          </a:p>
          <a:p>
            <a:r>
              <a:rPr lang="en-US" dirty="0"/>
              <a:t>And they are going to go one way or the other depending on criteria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4358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obvious one is speed</a:t>
            </a:r>
          </a:p>
          <a:p>
            <a:r>
              <a:rPr lang="en-US" dirty="0"/>
              <a:t>Let’s compare web speed vs app speed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5341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graph shows the relation between the response time and the drop rate</a:t>
            </a:r>
          </a:p>
          <a:p>
            <a:r>
              <a:rPr lang="en-US" dirty="0"/>
              <a:t>For example, you can determine that after 10 seconds, you have lost 58% of customers because they consider you application is too slow</a:t>
            </a:r>
          </a:p>
          <a:p>
            <a:r>
              <a:rPr lang="en-US" dirty="0"/>
              <a:t>The web takes approximately 6 to 7 seconds to load where app is between 2 and 3 seconds</a:t>
            </a:r>
          </a:p>
          <a:p>
            <a:r>
              <a:rPr lang="en-US" dirty="0"/>
              <a:t>The obvious winner is the app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929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terms of usability, when I open the web page of </a:t>
            </a:r>
            <a:r>
              <a:rPr lang="en-US" dirty="0" err="1"/>
              <a:t>opodo</a:t>
            </a:r>
            <a:r>
              <a:rPr lang="en-US" dirty="0"/>
              <a:t> for example</a:t>
            </a:r>
          </a:p>
          <a:p>
            <a:r>
              <a:rPr lang="en-US" dirty="0"/>
              <a:t>You can see on top the URL bar, very useful at the beginning the useless afterwards</a:t>
            </a:r>
          </a:p>
          <a:p>
            <a:r>
              <a:rPr lang="en-US" dirty="0"/>
              <a:t>Then an annoying prompt to install the app</a:t>
            </a:r>
          </a:p>
          <a:p>
            <a:r>
              <a:rPr lang="en-US" dirty="0"/>
              <a:t>And at the bottom, the cookie consent then the URL bar</a:t>
            </a:r>
          </a:p>
          <a:p>
            <a:r>
              <a:rPr lang="en-US" dirty="0"/>
              <a:t>Which leaves us with far less usable space than the app on the right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7068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: the web content is indexed by search engine, the app is not.</a:t>
            </a:r>
          </a:p>
          <a:p>
            <a:r>
              <a:rPr lang="en-US" dirty="0"/>
              <a:t>Clear winner : the web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6813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are offline or have poor connectivity, the app can provide a fallback mode, the web cannot</a:t>
            </a:r>
          </a:p>
          <a:p>
            <a:r>
              <a:rPr lang="en-US" dirty="0"/>
              <a:t>One more point for the app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43837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notifications are very popular on apps and few people know that there are push notifications on the web</a:t>
            </a:r>
          </a:p>
          <a:p>
            <a:r>
              <a:rPr lang="en-US" dirty="0"/>
              <a:t>Therefore the winner is once again the app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5575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 dirty="0"/>
              <a:t>Insert Author, department, date, place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2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E9323-6CB9-4153-9971-78AEFA1A8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97" y="-1336549"/>
            <a:ext cx="12192000" cy="812718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0" y="224295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54614" y="5092987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6D896D11-3D03-4F46-9C64-0D5A36B8B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85D1F2-BF78-40EE-B0BF-4CD21A346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26" y="-465221"/>
            <a:ext cx="13254804" cy="7968118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8812" y="-465221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Divider title here</a:t>
            </a:r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39C2EE9-27C2-4B39-A4F9-2942E07F6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844E-7EF9-43F1-8DA3-283A679D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5CCAA-8C02-4470-BA4E-BF56EFA37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3DBA-0FCE-4D24-9A43-7851AD7EB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833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Index 1</a:t>
            </a:r>
          </a:p>
          <a:p>
            <a:pPr lvl="1"/>
            <a:r>
              <a:rPr lang="en-GB" noProof="0" dirty="0"/>
              <a:t>Subtitle 1</a:t>
            </a:r>
          </a:p>
          <a:p>
            <a:pPr lvl="0"/>
            <a:r>
              <a:rPr lang="en-GB" noProof="0" dirty="0"/>
              <a:t>Index 2</a:t>
            </a:r>
          </a:p>
          <a:p>
            <a:pPr lvl="0"/>
            <a:r>
              <a:rPr lang="en-GB" noProof="0" dirty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993517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142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179305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23216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260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picture here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629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picture here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4245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 dirty="0"/>
              <a:t>Insert Author, department, date, place</a:t>
            </a:r>
            <a:endParaRPr lang="en-US" dirty="0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405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</a:t>
            </a:r>
            <a:br>
              <a:rPr lang="en-IE" dirty="0"/>
            </a:br>
            <a:r>
              <a:rPr lang="en-IE" dirty="0"/>
              <a:t>picture here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2029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49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E5B7F0C-7128-904D-BDDD-7C51F09B9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BC75F592-F9EA-EF47-B64E-F4485578E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3174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917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05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35815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  <a:endParaRPr lang="en-GB" noProof="0" dirty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26202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271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6799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9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 dirty="0"/>
              <a:t>Insert Author, department, date, place</a:t>
            </a:r>
            <a:endParaRPr lang="en-US" dirty="0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294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1250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</a:t>
            </a:r>
            <a:br>
              <a:rPr lang="en-IE" dirty="0"/>
            </a:br>
            <a:r>
              <a:rPr lang="en-IE" dirty="0"/>
              <a:t>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86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 anchor="b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099626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 dirty="0"/>
              <a:t>Insert Author, department, date, place</a:t>
            </a:r>
            <a:endParaRPr lang="en-US" dirty="0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5593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16318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 dirty="0"/>
              <a:t>Insert Author, department, date, place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1903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 dirty="0"/>
              <a:t>Insert Author, department, date, place</a:t>
            </a:r>
            <a:endParaRPr lang="en-US" dirty="0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0114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 dirty="0"/>
              <a:t>Insert Author, department, date, place</a:t>
            </a:r>
            <a:endParaRPr lang="en-US" dirty="0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293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8C01537F-3C3C-BC4A-A7E0-E75229997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1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335" t="29794" r="-20963" b="1204"/>
          <a:stretch/>
        </p:blipFill>
        <p:spPr>
          <a:xfrm>
            <a:off x="0" y="0"/>
            <a:ext cx="9300279" cy="685800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AE177F4-6AFC-9948-AA0B-233B9DBD8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9DE41D80-3F1F-3240-8CF8-627838E1D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1F8CDA-C995-D64C-89BE-A04B046490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 dirty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6904605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29106B7-B1B1-AA49-B600-AD5C2C3F7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D299F186-23C4-9E4F-8B32-C35F55AACB9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22908381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Index 1</a:t>
            </a:r>
          </a:p>
          <a:p>
            <a:pPr lvl="1"/>
            <a:r>
              <a:rPr lang="en-GB" noProof="0" dirty="0"/>
              <a:t>Subtitle 1</a:t>
            </a:r>
          </a:p>
          <a:p>
            <a:pPr lvl="0"/>
            <a:r>
              <a:rPr lang="en-GB" noProof="0" dirty="0"/>
              <a:t>Index 2</a:t>
            </a:r>
          </a:p>
          <a:p>
            <a:pPr lvl="0"/>
            <a:r>
              <a:rPr lang="en-GB" noProof="0" dirty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08050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4AB25-C2C6-4734-AF39-325DDF751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1" y="0"/>
            <a:ext cx="12540342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74171" y="0"/>
            <a:ext cx="12540342" cy="6858000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0548" y="1309384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58" y="2322703"/>
            <a:ext cx="4229508" cy="41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2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E113ACC0-3924-4B47-8991-DEA74A8BF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114479"/>
            <a:ext cx="11083189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4383246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1427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081460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9595564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06314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picture here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3788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picture here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262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</a:t>
            </a:r>
            <a:br>
              <a:rPr lang="en-IE" dirty="0"/>
            </a:br>
            <a:r>
              <a:rPr lang="en-IE" dirty="0"/>
              <a:t>picture here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510064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674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E5B7F0C-7128-904D-BDDD-7C51F09B9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BC75F592-F9EA-EF47-B64E-F4485578E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61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3C19D-D5BA-481C-B470-13C6B8BCD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12" y="-1188967"/>
            <a:ext cx="13254804" cy="8840851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8812" y="-465221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47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808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61585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51128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  <a:endParaRPr lang="en-GB" noProof="0" dirty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51784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0726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2238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1277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2238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add title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 dirty="0"/>
              <a:t>Insert your </a:t>
            </a:r>
            <a:br>
              <a:rPr lang="en-IE" dirty="0"/>
            </a:br>
            <a:r>
              <a:rPr lang="en-IE" dirty="0"/>
              <a:t>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95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BC6244-98F4-4509-A7BA-29D7B752B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/>
          <a:stretch/>
        </p:blipFill>
        <p:spPr>
          <a:xfrm>
            <a:off x="-168812" y="-435594"/>
            <a:ext cx="12930470" cy="7293593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8812" y="-465221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95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159EFE-704E-4D1E-AB71-5276C0EF0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/>
          <a:stretch/>
        </p:blipFill>
        <p:spPr>
          <a:xfrm>
            <a:off x="0" y="0"/>
            <a:ext cx="12192000" cy="689071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325074" y="-179742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31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ettyImages-956431526.jpg" descr="GettyImages-956431526.jpg">
            <a:extLst>
              <a:ext uri="{FF2B5EF4-FFF2-40B4-BE49-F238E27FC236}">
                <a16:creationId xmlns:a16="http://schemas.microsoft.com/office/drawing/2014/main" id="{98759802-3ED4-412C-8FA5-3C3AEF5290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446" t="33138" r="41091" b="30657"/>
          <a:stretch/>
        </p:blipFill>
        <p:spPr>
          <a:xfrm flipH="1">
            <a:off x="0" y="7407"/>
            <a:ext cx="12225867" cy="6850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4653" y="-348916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16739E78-F5C3-463C-9EA9-99F4FC265E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3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E8FE4-0DD3-48CD-BDFB-361D14AA4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82379" y="-348917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6000" y="540440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75" y="1171435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 dirty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EF72E-C4FC-4467-8EAE-E8FE0EC2D8C9}"/>
              </a:ext>
            </a:extLst>
          </p:cNvPr>
          <p:cNvSpPr txBox="1"/>
          <p:nvPr userDrawn="1"/>
        </p:nvSpPr>
        <p:spPr>
          <a:xfrm>
            <a:off x="385634" y="6372094"/>
            <a:ext cx="5013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+mj-lt"/>
              </a:rPr>
              <a:t>Amadeus Digital Forum 2020</a:t>
            </a:r>
            <a:endParaRPr lang="en-IE" sz="2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6" r:id="rId2"/>
    <p:sldLayoutId id="2147483877" r:id="rId3"/>
    <p:sldLayoutId id="2147483883" r:id="rId4"/>
    <p:sldLayoutId id="2147483910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1" r:id="rId11"/>
    <p:sldLayoutId id="2147483909" r:id="rId12"/>
    <p:sldLayoutId id="2147483894" r:id="rId13"/>
    <p:sldLayoutId id="2147483885" r:id="rId14"/>
    <p:sldLayoutId id="2147483882" r:id="rId15"/>
    <p:sldLayoutId id="2147483861" r:id="rId16"/>
    <p:sldLayoutId id="2147483881" r:id="rId17"/>
    <p:sldLayoutId id="2147483880" r:id="rId18"/>
    <p:sldLayoutId id="2147483884" r:id="rId19"/>
    <p:sldLayoutId id="2147483887" r:id="rId20"/>
    <p:sldLayoutId id="2147483897" r:id="rId21"/>
    <p:sldLayoutId id="2147483896" r:id="rId22"/>
    <p:sldLayoutId id="2147483899" r:id="rId23"/>
    <p:sldLayoutId id="2147483901" r:id="rId24"/>
    <p:sldLayoutId id="2147483853" r:id="rId25"/>
    <p:sldLayoutId id="2147483888" r:id="rId26"/>
    <p:sldLayoutId id="2147483890" r:id="rId27"/>
    <p:sldLayoutId id="2147483895" r:id="rId28"/>
    <p:sldLayoutId id="2147483903" r:id="rId29"/>
    <p:sldLayoutId id="2147483902" r:id="rId30"/>
    <p:sldLayoutId id="2147483904" r:id="rId31"/>
    <p:sldLayoutId id="2147483945" r:id="rId32"/>
    <p:sldLayoutId id="2147483952" r:id="rId3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255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257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 dirty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50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  <p:sldLayoutId id="2147483942" r:id="rId23"/>
    <p:sldLayoutId id="2147483943" r:id="rId24"/>
    <p:sldLayoutId id="2147483944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255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257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5.pn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46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5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9.jpeg"/><Relationship Id="rId5" Type="http://schemas.openxmlformats.org/officeDocument/2006/relationships/image" Target="../media/image51.pn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5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9.jpeg"/><Relationship Id="rId5" Type="http://schemas.openxmlformats.org/officeDocument/2006/relationships/image" Target="../media/image52.png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5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9.jpeg"/><Relationship Id="rId5" Type="http://schemas.openxmlformats.org/officeDocument/2006/relationships/image" Target="../media/image53.pn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5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9.jpeg"/><Relationship Id="rId5" Type="http://schemas.openxmlformats.org/officeDocument/2006/relationships/image" Target="../media/image54.pn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5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9.jpeg"/><Relationship Id="rId5" Type="http://schemas.openxmlformats.org/officeDocument/2006/relationships/image" Target="../media/image55.pn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484E69F-34A4-4EE0-9A59-995E32201A5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2850"/>
            <a:ext cx="13365931" cy="7518336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29E8B66-804E-F346-870B-A9A227C16B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8062" y="842721"/>
            <a:ext cx="3402429" cy="914400"/>
          </a:xfrm>
        </p:spPr>
        <p:txBody>
          <a:bodyPr/>
          <a:lstStyle/>
          <a:p>
            <a:r>
              <a:rPr lang="en-US" dirty="0"/>
              <a:t>Towards a better mobile web for airlines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98E667-D302-4964-ADED-ECAC7C31F5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8062" y="1757122"/>
            <a:ext cx="3402429" cy="914400"/>
          </a:xfrm>
        </p:spPr>
        <p:txBody>
          <a:bodyPr/>
          <a:lstStyle/>
          <a:p>
            <a:r>
              <a:rPr lang="en-GB" dirty="0"/>
              <a:t>Jean Mouyade</a:t>
            </a:r>
          </a:p>
          <a:p>
            <a:r>
              <a:rPr lang="en-GB" dirty="0"/>
              <a:t>Digital innovation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3960BF2F-18FA-144F-8FB5-95D56540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0C1E18-FF82-41A5-A6B9-663D1EA92082}"/>
              </a:ext>
            </a:extLst>
          </p:cNvPr>
          <p:cNvCxnSpPr>
            <a:cxnSpLocks/>
          </p:cNvCxnSpPr>
          <p:nvPr/>
        </p:nvCxnSpPr>
        <p:spPr>
          <a:xfrm>
            <a:off x="780070" y="1157890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Freeform 5">
            <a:extLst>
              <a:ext uri="{FF2B5EF4-FFF2-40B4-BE49-F238E27FC236}">
                <a16:creationId xmlns:a16="http://schemas.microsoft.com/office/drawing/2014/main" id="{D930AE38-3F42-42A5-BDAE-1BCCE7F33F9F}"/>
              </a:ext>
            </a:extLst>
          </p:cNvPr>
          <p:cNvSpPr>
            <a:spLocks noEditPoints="1"/>
          </p:cNvSpPr>
          <p:nvPr/>
        </p:nvSpPr>
        <p:spPr bwMode="auto">
          <a:xfrm>
            <a:off x="368531" y="325027"/>
            <a:ext cx="1294743" cy="179469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3D482B76-8A07-495A-B021-4E78593EE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0600" y="3721682"/>
            <a:ext cx="3394204" cy="335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5F88D3-63B8-407F-837F-BB19319702E6}"/>
              </a:ext>
            </a:extLst>
          </p:cNvPr>
          <p:cNvSpPr txBox="1"/>
          <p:nvPr/>
        </p:nvSpPr>
        <p:spPr>
          <a:xfrm>
            <a:off x="978062" y="6105465"/>
            <a:ext cx="5013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Amadeus Digital Forum 2020</a:t>
            </a:r>
            <a:endParaRPr lang="en-IE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35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6F4A49-8C87-4B47-96EE-B3E8F5F62E3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D4DE61-89E5-4A55-BEDD-7B234B0C612D}"/>
              </a:ext>
            </a:extLst>
          </p:cNvPr>
          <p:cNvSpPr txBox="1">
            <a:spLocks/>
          </p:cNvSpPr>
          <p:nvPr/>
        </p:nvSpPr>
        <p:spPr>
          <a:xfrm>
            <a:off x="900348" y="1058119"/>
            <a:ext cx="2854076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Smartphone</a:t>
            </a:r>
          </a:p>
          <a:p>
            <a:r>
              <a:rPr lang="en-US" sz="4000" dirty="0">
                <a:solidFill>
                  <a:schemeClr val="bg2"/>
                </a:solidFill>
              </a:rPr>
              <a:t>memory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4401C9-B8C4-4ED1-BA25-541D35691CC2}"/>
              </a:ext>
            </a:extLst>
          </p:cNvPr>
          <p:cNvGrpSpPr/>
          <p:nvPr/>
        </p:nvGrpSpPr>
        <p:grpSpPr>
          <a:xfrm rot="1049695">
            <a:off x="4409855" y="-1473201"/>
            <a:ext cx="4927600" cy="9330267"/>
            <a:chOff x="5655733" y="-1151467"/>
            <a:chExt cx="4927600" cy="9330267"/>
          </a:xfrm>
        </p:grpSpPr>
        <p:sp>
          <p:nvSpPr>
            <p:cNvPr id="11" name="Title 6">
              <a:extLst>
                <a:ext uri="{FF2B5EF4-FFF2-40B4-BE49-F238E27FC236}">
                  <a16:creationId xmlns:a16="http://schemas.microsoft.com/office/drawing/2014/main" id="{D6C72898-DF12-429D-984A-51DE798EE378}"/>
                </a:ext>
              </a:extLst>
            </p:cNvPr>
            <p:cNvSpPr txBox="1">
              <a:spLocks/>
            </p:cNvSpPr>
            <p:nvPr/>
          </p:nvSpPr>
          <p:spPr>
            <a:xfrm>
              <a:off x="5913747" y="568029"/>
              <a:ext cx="2681714" cy="611300"/>
            </a:xfrm>
            <a:prstGeom prst="rect">
              <a:avLst/>
            </a:prstGeom>
          </p:spPr>
          <p:txBody>
            <a:bodyPr vert="horz" lIns="91440" tIns="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bg1"/>
                  </a:solidFill>
                </a:rPr>
                <a:t>Updates</a:t>
              </a:r>
            </a:p>
          </p:txBody>
        </p:sp>
        <p:pic>
          <p:nvPicPr>
            <p:cNvPr id="12" name="Picture 14" descr="Résultat de recherche d'images pour &quot;iphone 7 border transparent background&quot;">
              <a:extLst>
                <a:ext uri="{FF2B5EF4-FFF2-40B4-BE49-F238E27FC236}">
                  <a16:creationId xmlns:a16="http://schemas.microsoft.com/office/drawing/2014/main" id="{11A1D528-538E-4526-93F3-7A6098FF7E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64" t="15054" r="25211" b="13761"/>
            <a:stretch/>
          </p:blipFill>
          <p:spPr bwMode="auto">
            <a:xfrm>
              <a:off x="5655733" y="-1151467"/>
              <a:ext cx="4927600" cy="9330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6b9b24e8-241f-4cb7-ac07-4e1f36b00082@EURPRD10">
              <a:extLst>
                <a:ext uri="{FF2B5EF4-FFF2-40B4-BE49-F238E27FC236}">
                  <a16:creationId xmlns:a16="http://schemas.microsoft.com/office/drawing/2014/main" id="{FDFB4C56-BEFF-4156-81CF-FF1ACCEF95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91"/>
            <a:stretch/>
          </p:blipFill>
          <p:spPr bwMode="auto">
            <a:xfrm>
              <a:off x="6038193" y="38956"/>
              <a:ext cx="4191017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6B36FA8-BCE4-4769-B4FA-3305D18371C3}"/>
                </a:ext>
              </a:extLst>
            </p:cNvPr>
            <p:cNvSpPr/>
            <p:nvPr/>
          </p:nvSpPr>
          <p:spPr>
            <a:xfrm>
              <a:off x="8515251" y="4898309"/>
              <a:ext cx="594675" cy="611300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612FCD-D83F-48F7-8690-7D737CB2CBA9}"/>
                </a:ext>
              </a:extLst>
            </p:cNvPr>
            <p:cNvSpPr/>
            <p:nvPr/>
          </p:nvSpPr>
          <p:spPr>
            <a:xfrm>
              <a:off x="6346117" y="3918369"/>
              <a:ext cx="594675" cy="611300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88DACE5-C0CE-4231-BDB3-3F030842C33E}"/>
                </a:ext>
              </a:extLst>
            </p:cNvPr>
            <p:cNvSpPr/>
            <p:nvPr/>
          </p:nvSpPr>
          <p:spPr>
            <a:xfrm>
              <a:off x="8527961" y="2899662"/>
              <a:ext cx="594675" cy="611300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C23210-3DE3-412F-97EC-9D84AFACD9F8}"/>
              </a:ext>
            </a:extLst>
          </p:cNvPr>
          <p:cNvGrpSpPr/>
          <p:nvPr/>
        </p:nvGrpSpPr>
        <p:grpSpPr>
          <a:xfrm>
            <a:off x="0" y="61907"/>
            <a:ext cx="12192001" cy="6858000"/>
            <a:chOff x="-1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BA1F53-E9F8-4B9B-920E-C81802D8FD2B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pic>
          <p:nvPicPr>
            <p:cNvPr id="16" name="Picture 14" descr="Résultat de recherche d'images pour &quot;chrome icon&quot;">
              <a:extLst>
                <a:ext uri="{FF2B5EF4-FFF2-40B4-BE49-F238E27FC236}">
                  <a16:creationId xmlns:a16="http://schemas.microsoft.com/office/drawing/2014/main" id="{729EC130-05D4-4AB0-BB32-2907A9BCF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167" y="2632573"/>
              <a:ext cx="1631641" cy="159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Résultat de recherche d'images pour &quot;safari icon&quot;">
              <a:extLst>
                <a:ext uri="{FF2B5EF4-FFF2-40B4-BE49-F238E27FC236}">
                  <a16:creationId xmlns:a16="http://schemas.microsoft.com/office/drawing/2014/main" id="{BF67EBC4-1B00-4B3E-8014-C99B86268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544" y="2530289"/>
              <a:ext cx="1797422" cy="1797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49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tL06fDQODUY/maxresdefault.jpg">
            <a:extLst>
              <a:ext uri="{FF2B5EF4-FFF2-40B4-BE49-F238E27FC236}">
                <a16:creationId xmlns:a16="http://schemas.microsoft.com/office/drawing/2014/main" id="{C1EBDD13-32A6-4FA1-8064-E9474B1F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D2E3C0-C65E-4CCB-A780-1790A12DB0DF}"/>
              </a:ext>
            </a:extLst>
          </p:cNvPr>
          <p:cNvGrpSpPr/>
          <p:nvPr/>
        </p:nvGrpSpPr>
        <p:grpSpPr>
          <a:xfrm>
            <a:off x="0" y="-3407"/>
            <a:ext cx="12192001" cy="6858000"/>
            <a:chOff x="-1" y="-65314"/>
            <a:chExt cx="121920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399C67-5694-4F0D-83F9-5CA057EF746C}"/>
                </a:ext>
              </a:extLst>
            </p:cNvPr>
            <p:cNvSpPr/>
            <p:nvPr/>
          </p:nvSpPr>
          <p:spPr>
            <a:xfrm>
              <a:off x="-1" y="-65314"/>
              <a:ext cx="12192001" cy="6858000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pic>
          <p:nvPicPr>
            <p:cNvPr id="13" name="Picture 14" descr="Résultat de recherche d'images pour &quot;chrome icon&quot;">
              <a:extLst>
                <a:ext uri="{FF2B5EF4-FFF2-40B4-BE49-F238E27FC236}">
                  <a16:creationId xmlns:a16="http://schemas.microsoft.com/office/drawing/2014/main" id="{FE83491E-B066-407E-A574-F292643A1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167" y="2632573"/>
              <a:ext cx="1631641" cy="159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Résultat de recherche d'images pour &quot;safari icon&quot;">
              <a:extLst>
                <a:ext uri="{FF2B5EF4-FFF2-40B4-BE49-F238E27FC236}">
                  <a16:creationId xmlns:a16="http://schemas.microsoft.com/office/drawing/2014/main" id="{3D691929-77A2-4D07-9106-515C131F0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544" y="2530289"/>
              <a:ext cx="1797422" cy="1797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53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Progressive Web Application to the rescue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FDB53-029D-45D8-B665-AF41EC7C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67"/>
          <a:stretch/>
        </p:blipFill>
        <p:spPr>
          <a:xfrm>
            <a:off x="-1415480" y="-640080"/>
            <a:ext cx="15022960" cy="72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41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Progressive Web Application to the rescue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E571D02-DEE1-4CB9-B18B-9CD54F9A0B3B}"/>
              </a:ext>
            </a:extLst>
          </p:cNvPr>
          <p:cNvSpPr txBox="1">
            <a:spLocks/>
          </p:cNvSpPr>
          <p:nvPr/>
        </p:nvSpPr>
        <p:spPr>
          <a:xfrm>
            <a:off x="1137920" y="3429000"/>
            <a:ext cx="9730379" cy="9151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Progressive Web Apps are web sites that provide a native app experience</a:t>
            </a:r>
          </a:p>
        </p:txBody>
      </p:sp>
      <p:pic>
        <p:nvPicPr>
          <p:cNvPr id="3074" name="Picture 2" descr="Image associée">
            <a:extLst>
              <a:ext uri="{FF2B5EF4-FFF2-40B4-BE49-F238E27FC236}">
                <a16:creationId xmlns:a16="http://schemas.microsoft.com/office/drawing/2014/main" id="{AF61A587-AEDD-4EAC-B137-60E2B35C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40" y="1210492"/>
            <a:ext cx="3409783" cy="16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975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Progressive Web Application to the rescue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90E97-272A-4855-A6F7-58349C0F9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00"/>
          <a:stretch/>
        </p:blipFill>
        <p:spPr>
          <a:xfrm>
            <a:off x="0" y="264160"/>
            <a:ext cx="12192000" cy="5925312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DE571D02-DEE1-4CB9-B18B-9CD54F9A0B3B}"/>
              </a:ext>
            </a:extLst>
          </p:cNvPr>
          <p:cNvSpPr txBox="1">
            <a:spLocks/>
          </p:cNvSpPr>
          <p:nvPr/>
        </p:nvSpPr>
        <p:spPr>
          <a:xfrm>
            <a:off x="1993689" y="445097"/>
            <a:ext cx="10198311" cy="9151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Progressive Web App : best of both worlds</a:t>
            </a:r>
          </a:p>
        </p:txBody>
      </p:sp>
      <p:pic>
        <p:nvPicPr>
          <p:cNvPr id="3074" name="Picture 2" descr="Image associée">
            <a:extLst>
              <a:ext uri="{FF2B5EF4-FFF2-40B4-BE49-F238E27FC236}">
                <a16:creationId xmlns:a16="http://schemas.microsoft.com/office/drawing/2014/main" id="{AF61A587-AEDD-4EAC-B137-60E2B35C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86129"/>
            <a:ext cx="1240930" cy="58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6B4C51-1BFC-4EF3-99DF-81338B0AC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79" t="18236" r="15020" b="17356"/>
          <a:stretch/>
        </p:blipFill>
        <p:spPr>
          <a:xfrm>
            <a:off x="1829637" y="1529281"/>
            <a:ext cx="8478145" cy="43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9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WA demo">
            <a:hlinkClick r:id="" action="ppaction://media"/>
            <a:extLst>
              <a:ext uri="{FF2B5EF4-FFF2-40B4-BE49-F238E27FC236}">
                <a16:creationId xmlns:a16="http://schemas.microsoft.com/office/drawing/2014/main" id="{C3690459-621B-4109-9002-2925BF4DB3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7233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4792" y="557993"/>
            <a:ext cx="10505038" cy="59090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C7C787-D246-4C84-8901-0CC441AE60EC}"/>
              </a:ext>
            </a:extLst>
          </p:cNvPr>
          <p:cNvSpPr/>
          <p:nvPr/>
        </p:nvSpPr>
        <p:spPr>
          <a:xfrm>
            <a:off x="11088598" y="521894"/>
            <a:ext cx="4004412" cy="594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0FF478-0F20-44C1-B060-FC3C7F429A8E}"/>
              </a:ext>
            </a:extLst>
          </p:cNvPr>
          <p:cNvSpPr/>
          <p:nvPr/>
        </p:nvSpPr>
        <p:spPr>
          <a:xfrm>
            <a:off x="4178546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D76DF0-133A-4C6C-B4A3-1A5C81FBC40C}"/>
              </a:ext>
            </a:extLst>
          </p:cNvPr>
          <p:cNvGrpSpPr/>
          <p:nvPr/>
        </p:nvGrpSpPr>
        <p:grpSpPr>
          <a:xfrm>
            <a:off x="931440" y="1625846"/>
            <a:ext cx="5084130" cy="584775"/>
            <a:chOff x="881808" y="2422482"/>
            <a:chExt cx="5084130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5AD085-C9CF-4E03-8A48-85C7EAF85B81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Quick access</a:t>
              </a:r>
            </a:p>
          </p:txBody>
        </p:sp>
        <p:pic>
          <p:nvPicPr>
            <p:cNvPr id="26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3109CEA6-C33D-4E77-ACD7-1FE78F364A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" descr="Image associée">
            <a:extLst>
              <a:ext uri="{FF2B5EF4-FFF2-40B4-BE49-F238E27FC236}">
                <a16:creationId xmlns:a16="http://schemas.microsoft.com/office/drawing/2014/main" id="{0079396B-FB52-4E80-BC5D-038AF067D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5" y="447521"/>
            <a:ext cx="1563607" cy="73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18B51C2-BB17-4F61-9792-4D7579BCE020}"/>
              </a:ext>
            </a:extLst>
          </p:cNvPr>
          <p:cNvGrpSpPr/>
          <p:nvPr/>
        </p:nvGrpSpPr>
        <p:grpSpPr>
          <a:xfrm>
            <a:off x="928900" y="2228311"/>
            <a:ext cx="5084130" cy="584775"/>
            <a:chOff x="881808" y="2422482"/>
            <a:chExt cx="5084130" cy="5847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0BA9D4-A9A7-465A-B62E-F07E6D5350B1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Custom install prompt</a:t>
              </a:r>
            </a:p>
          </p:txBody>
        </p:sp>
        <p:pic>
          <p:nvPicPr>
            <p:cNvPr id="30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40B5D44A-A2E1-4973-ADD7-AB3BF3B39C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itle 6">
            <a:extLst>
              <a:ext uri="{FF2B5EF4-FFF2-40B4-BE49-F238E27FC236}">
                <a16:creationId xmlns:a16="http://schemas.microsoft.com/office/drawing/2014/main" id="{D1181AD6-7A91-4621-966D-AC8E56FD4231}"/>
              </a:ext>
            </a:extLst>
          </p:cNvPr>
          <p:cNvSpPr txBox="1">
            <a:spLocks/>
          </p:cNvSpPr>
          <p:nvPr/>
        </p:nvSpPr>
        <p:spPr>
          <a:xfrm>
            <a:off x="2260235" y="426642"/>
            <a:ext cx="4217851" cy="9151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Install process</a:t>
            </a:r>
          </a:p>
        </p:txBody>
      </p:sp>
      <p:pic>
        <p:nvPicPr>
          <p:cNvPr id="52" name="Picture 2" descr="Résultat de recherche d'images pour &quot;samsung s8 transparent background&quot;">
            <a:extLst>
              <a:ext uri="{FF2B5EF4-FFF2-40B4-BE49-F238E27FC236}">
                <a16:creationId xmlns:a16="http://schemas.microsoft.com/office/drawing/2014/main" id="{E26D1645-EE47-4DD5-A7C9-9D831B3A2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270" y="192587"/>
            <a:ext cx="3096895" cy="65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31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8A9D51C1-BB01-4E56-8830-685A292D46F6}"/>
              </a:ext>
            </a:extLst>
          </p:cNvPr>
          <p:cNvSpPr/>
          <p:nvPr/>
        </p:nvSpPr>
        <p:spPr>
          <a:xfrm>
            <a:off x="4166189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C7C787-D246-4C84-8901-0CC441AE60EC}"/>
              </a:ext>
            </a:extLst>
          </p:cNvPr>
          <p:cNvSpPr/>
          <p:nvPr/>
        </p:nvSpPr>
        <p:spPr>
          <a:xfrm>
            <a:off x="10357314" y="312102"/>
            <a:ext cx="958788" cy="63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1" name="Picture 2" descr="Image associée">
            <a:extLst>
              <a:ext uri="{FF2B5EF4-FFF2-40B4-BE49-F238E27FC236}">
                <a16:creationId xmlns:a16="http://schemas.microsoft.com/office/drawing/2014/main" id="{5C2A72EC-7B7E-48B2-9375-2140E01E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5" y="447521"/>
            <a:ext cx="1563607" cy="73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WA demo">
            <a:hlinkClick r:id="" action="ppaction://media"/>
            <a:extLst>
              <a:ext uri="{FF2B5EF4-FFF2-40B4-BE49-F238E27FC236}">
                <a16:creationId xmlns:a16="http://schemas.microsoft.com/office/drawing/2014/main" id="{1A1C721C-2D12-4240-9EDF-653002F9E4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150" end="108610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4792" y="557993"/>
            <a:ext cx="10505038" cy="590908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6B1CF33-94D1-44A6-9AFF-1405BF0F84EC}"/>
              </a:ext>
            </a:extLst>
          </p:cNvPr>
          <p:cNvSpPr/>
          <p:nvPr/>
        </p:nvSpPr>
        <p:spPr>
          <a:xfrm>
            <a:off x="11088598" y="521894"/>
            <a:ext cx="4004412" cy="594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FB4717-2503-43F6-86CA-A2E1B67254A9}"/>
              </a:ext>
            </a:extLst>
          </p:cNvPr>
          <p:cNvSpPr/>
          <p:nvPr/>
        </p:nvSpPr>
        <p:spPr>
          <a:xfrm>
            <a:off x="4178546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54" name="Title 6">
            <a:extLst>
              <a:ext uri="{FF2B5EF4-FFF2-40B4-BE49-F238E27FC236}">
                <a16:creationId xmlns:a16="http://schemas.microsoft.com/office/drawing/2014/main" id="{495361BC-94E0-4532-BD41-9AFA184D9364}"/>
              </a:ext>
            </a:extLst>
          </p:cNvPr>
          <p:cNvSpPr txBox="1">
            <a:spLocks/>
          </p:cNvSpPr>
          <p:nvPr/>
        </p:nvSpPr>
        <p:spPr>
          <a:xfrm>
            <a:off x="2260235" y="426642"/>
            <a:ext cx="4217851" cy="9151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Install process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4775F-21BF-4F1C-B627-26791683D57E}"/>
              </a:ext>
            </a:extLst>
          </p:cNvPr>
          <p:cNvGrpSpPr/>
          <p:nvPr/>
        </p:nvGrpSpPr>
        <p:grpSpPr>
          <a:xfrm>
            <a:off x="931440" y="1625846"/>
            <a:ext cx="5084130" cy="584775"/>
            <a:chOff x="881808" y="2422482"/>
            <a:chExt cx="5084130" cy="5847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9846DF-5C8B-4190-A772-56E6E0D924AF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Quick access</a:t>
              </a:r>
            </a:p>
          </p:txBody>
        </p:sp>
        <p:pic>
          <p:nvPicPr>
            <p:cNvPr id="30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53C56A88-C488-4402-AF7D-00D02BDA04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A5077F-1326-4CF6-9285-FB76D9217747}"/>
              </a:ext>
            </a:extLst>
          </p:cNvPr>
          <p:cNvGrpSpPr/>
          <p:nvPr/>
        </p:nvGrpSpPr>
        <p:grpSpPr>
          <a:xfrm>
            <a:off x="928900" y="2228311"/>
            <a:ext cx="5084130" cy="584775"/>
            <a:chOff x="881808" y="2422482"/>
            <a:chExt cx="5084130" cy="58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E52868-0BEC-4E54-9688-37FAFF416E46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Custom install prompt</a:t>
              </a:r>
            </a:p>
          </p:txBody>
        </p:sp>
        <p:pic>
          <p:nvPicPr>
            <p:cNvPr id="34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373EF06C-6985-40CC-BF07-7BAFF1605A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66F5F2F-1BDA-413F-8DDE-74A95A0837DE}"/>
              </a:ext>
            </a:extLst>
          </p:cNvPr>
          <p:cNvGrpSpPr/>
          <p:nvPr/>
        </p:nvGrpSpPr>
        <p:grpSpPr>
          <a:xfrm>
            <a:off x="928900" y="2830776"/>
            <a:ext cx="5667843" cy="584775"/>
            <a:chOff x="881808" y="2422482"/>
            <a:chExt cx="5667843" cy="58477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D15BFC-75E3-4527-A5DE-E1B6D4334157}"/>
                </a:ext>
              </a:extLst>
            </p:cNvPr>
            <p:cNvSpPr txBox="1"/>
            <p:nvPr/>
          </p:nvSpPr>
          <p:spPr>
            <a:xfrm>
              <a:off x="1497339" y="2422482"/>
              <a:ext cx="5052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Background and fast install</a:t>
              </a:r>
            </a:p>
          </p:txBody>
        </p:sp>
        <p:pic>
          <p:nvPicPr>
            <p:cNvPr id="37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B71035D9-E316-4C47-A8F3-2AD112E192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4CE8AA2-F289-4346-AD59-24CC7A62A60B}"/>
              </a:ext>
            </a:extLst>
          </p:cNvPr>
          <p:cNvGrpSpPr/>
          <p:nvPr/>
        </p:nvGrpSpPr>
        <p:grpSpPr>
          <a:xfrm>
            <a:off x="930100" y="3447118"/>
            <a:ext cx="5084130" cy="584775"/>
            <a:chOff x="881808" y="2422482"/>
            <a:chExt cx="5084130" cy="58477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3794C4A-457B-4F89-BB56-55E86B99944A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App icon</a:t>
              </a:r>
            </a:p>
          </p:txBody>
        </p:sp>
        <p:pic>
          <p:nvPicPr>
            <p:cNvPr id="67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0EB24A2B-585B-4FD8-955B-454B9C8233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0" name="Picture 2" descr="Résultat de recherche d'images pour &quot;samsung s8 transparent background&quot;">
            <a:extLst>
              <a:ext uri="{FF2B5EF4-FFF2-40B4-BE49-F238E27FC236}">
                <a16:creationId xmlns:a16="http://schemas.microsoft.com/office/drawing/2014/main" id="{A764332D-AB9F-4EA3-8DAF-DE3C5BEB3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270" y="192587"/>
            <a:ext cx="3096895" cy="65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30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27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Image associée">
            <a:extLst>
              <a:ext uri="{FF2B5EF4-FFF2-40B4-BE49-F238E27FC236}">
                <a16:creationId xmlns:a16="http://schemas.microsoft.com/office/drawing/2014/main" id="{5C2A72EC-7B7E-48B2-9375-2140E01E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5" y="447521"/>
            <a:ext cx="1563607" cy="73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3C006A-9DBE-4D6E-B76C-53BD3EB260F3}"/>
              </a:ext>
            </a:extLst>
          </p:cNvPr>
          <p:cNvSpPr/>
          <p:nvPr/>
        </p:nvSpPr>
        <p:spPr>
          <a:xfrm>
            <a:off x="4166189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CD2F6A-E10E-43F8-A66A-6A50ADA92965}"/>
              </a:ext>
            </a:extLst>
          </p:cNvPr>
          <p:cNvSpPr/>
          <p:nvPr/>
        </p:nvSpPr>
        <p:spPr>
          <a:xfrm>
            <a:off x="10357314" y="312102"/>
            <a:ext cx="958788" cy="63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2" name="PWA demo">
            <a:hlinkClick r:id="" action="ppaction://media"/>
            <a:extLst>
              <a:ext uri="{FF2B5EF4-FFF2-40B4-BE49-F238E27FC236}">
                <a16:creationId xmlns:a16="http://schemas.microsoft.com/office/drawing/2014/main" id="{135D5089-E325-470A-829A-0E44B040E0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9276" end="102348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4792" y="557993"/>
            <a:ext cx="10505038" cy="59090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4021DE7-511E-4F88-A3F6-68BF58A623E9}"/>
              </a:ext>
            </a:extLst>
          </p:cNvPr>
          <p:cNvSpPr/>
          <p:nvPr/>
        </p:nvSpPr>
        <p:spPr>
          <a:xfrm>
            <a:off x="11088598" y="521894"/>
            <a:ext cx="4004412" cy="594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019593-2601-4BE4-A96C-BF9CEE83F387}"/>
              </a:ext>
            </a:extLst>
          </p:cNvPr>
          <p:cNvSpPr/>
          <p:nvPr/>
        </p:nvSpPr>
        <p:spPr>
          <a:xfrm>
            <a:off x="4178546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54" name="Title 6">
            <a:extLst>
              <a:ext uri="{FF2B5EF4-FFF2-40B4-BE49-F238E27FC236}">
                <a16:creationId xmlns:a16="http://schemas.microsoft.com/office/drawing/2014/main" id="{495361BC-94E0-4532-BD41-9AFA184D9364}"/>
              </a:ext>
            </a:extLst>
          </p:cNvPr>
          <p:cNvSpPr txBox="1">
            <a:spLocks/>
          </p:cNvSpPr>
          <p:nvPr/>
        </p:nvSpPr>
        <p:spPr>
          <a:xfrm>
            <a:off x="2260235" y="426642"/>
            <a:ext cx="4217851" cy="9151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Install process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4775F-21BF-4F1C-B627-26791683D57E}"/>
              </a:ext>
            </a:extLst>
          </p:cNvPr>
          <p:cNvGrpSpPr/>
          <p:nvPr/>
        </p:nvGrpSpPr>
        <p:grpSpPr>
          <a:xfrm>
            <a:off x="931440" y="1625846"/>
            <a:ext cx="5084130" cy="584775"/>
            <a:chOff x="881808" y="2422482"/>
            <a:chExt cx="5084130" cy="5847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9846DF-5C8B-4190-A772-56E6E0D924AF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Quick access</a:t>
              </a:r>
            </a:p>
          </p:txBody>
        </p:sp>
        <p:pic>
          <p:nvPicPr>
            <p:cNvPr id="30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53C56A88-C488-4402-AF7D-00D02BDA04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A5077F-1326-4CF6-9285-FB76D9217747}"/>
              </a:ext>
            </a:extLst>
          </p:cNvPr>
          <p:cNvGrpSpPr/>
          <p:nvPr/>
        </p:nvGrpSpPr>
        <p:grpSpPr>
          <a:xfrm>
            <a:off x="928900" y="2228311"/>
            <a:ext cx="5084130" cy="584775"/>
            <a:chOff x="881808" y="2422482"/>
            <a:chExt cx="5084130" cy="58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E52868-0BEC-4E54-9688-37FAFF416E46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Custom install prompt</a:t>
              </a:r>
            </a:p>
          </p:txBody>
        </p:sp>
        <p:pic>
          <p:nvPicPr>
            <p:cNvPr id="34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373EF06C-6985-40CC-BF07-7BAFF1605A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66F5F2F-1BDA-413F-8DDE-74A95A0837DE}"/>
              </a:ext>
            </a:extLst>
          </p:cNvPr>
          <p:cNvGrpSpPr/>
          <p:nvPr/>
        </p:nvGrpSpPr>
        <p:grpSpPr>
          <a:xfrm>
            <a:off x="928900" y="2830776"/>
            <a:ext cx="5667843" cy="584775"/>
            <a:chOff x="881808" y="2422482"/>
            <a:chExt cx="5667843" cy="58477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D15BFC-75E3-4527-A5DE-E1B6D4334157}"/>
                </a:ext>
              </a:extLst>
            </p:cNvPr>
            <p:cNvSpPr txBox="1"/>
            <p:nvPr/>
          </p:nvSpPr>
          <p:spPr>
            <a:xfrm>
              <a:off x="1497339" y="2422482"/>
              <a:ext cx="5052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Background and fast install</a:t>
              </a:r>
            </a:p>
          </p:txBody>
        </p:sp>
        <p:pic>
          <p:nvPicPr>
            <p:cNvPr id="37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B71035D9-E316-4C47-A8F3-2AD112E192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B5574F-3DBD-410D-B14D-2A1618D837A0}"/>
              </a:ext>
            </a:extLst>
          </p:cNvPr>
          <p:cNvGrpSpPr/>
          <p:nvPr/>
        </p:nvGrpSpPr>
        <p:grpSpPr>
          <a:xfrm>
            <a:off x="930100" y="3447118"/>
            <a:ext cx="5084130" cy="584775"/>
            <a:chOff x="881808" y="2422482"/>
            <a:chExt cx="5084130" cy="5847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A6F1F9-A134-4B8A-8D70-B374D36FEA4B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App icon</a:t>
              </a:r>
            </a:p>
          </p:txBody>
        </p:sp>
        <p:pic>
          <p:nvPicPr>
            <p:cNvPr id="24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A307717B-8659-4B6C-8824-B5368988F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874DA2-0535-40D6-A8D8-0C3331741D97}"/>
              </a:ext>
            </a:extLst>
          </p:cNvPr>
          <p:cNvGrpSpPr/>
          <p:nvPr/>
        </p:nvGrpSpPr>
        <p:grpSpPr>
          <a:xfrm>
            <a:off x="930339" y="4061592"/>
            <a:ext cx="5084130" cy="584775"/>
            <a:chOff x="881808" y="2422482"/>
            <a:chExt cx="5084130" cy="58477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6E388AF-0F48-4B14-B739-08A275182C43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Splash screen</a:t>
              </a:r>
            </a:p>
          </p:txBody>
        </p:sp>
        <p:pic>
          <p:nvPicPr>
            <p:cNvPr id="50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78110FD7-BE39-43D6-83FF-52798A920C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E335E9-51BC-4FA2-BAD6-759C7F386162}"/>
              </a:ext>
            </a:extLst>
          </p:cNvPr>
          <p:cNvGrpSpPr/>
          <p:nvPr/>
        </p:nvGrpSpPr>
        <p:grpSpPr>
          <a:xfrm>
            <a:off x="930100" y="4662820"/>
            <a:ext cx="5448586" cy="584775"/>
            <a:chOff x="881808" y="2422482"/>
            <a:chExt cx="5448586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CD60D3-5C7C-4A2F-A917-677424F3E223}"/>
                </a:ext>
              </a:extLst>
            </p:cNvPr>
            <p:cNvSpPr txBox="1"/>
            <p:nvPr/>
          </p:nvSpPr>
          <p:spPr>
            <a:xfrm>
              <a:off x="1497339" y="2422482"/>
              <a:ext cx="4833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Synchronized Web &amp; App</a:t>
              </a:r>
            </a:p>
          </p:txBody>
        </p:sp>
        <p:pic>
          <p:nvPicPr>
            <p:cNvPr id="53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84F3E64C-8383-423B-BDC0-7A0E8AC159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Résultat de recherche d'images pour &quot;samsung s8 transparent background&quot;">
            <a:extLst>
              <a:ext uri="{FF2B5EF4-FFF2-40B4-BE49-F238E27FC236}">
                <a16:creationId xmlns:a16="http://schemas.microsoft.com/office/drawing/2014/main" id="{52392C5A-AA99-40E5-9366-34C8547A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270" y="192587"/>
            <a:ext cx="3096895" cy="65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3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3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Image associée">
            <a:extLst>
              <a:ext uri="{FF2B5EF4-FFF2-40B4-BE49-F238E27FC236}">
                <a16:creationId xmlns:a16="http://schemas.microsoft.com/office/drawing/2014/main" id="{FDD51A1E-B6A2-48C0-9375-C04D2C21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5" y="447521"/>
            <a:ext cx="1563607" cy="73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1CC11490-9B43-43E0-A57E-AC02A74F49F3}"/>
              </a:ext>
            </a:extLst>
          </p:cNvPr>
          <p:cNvSpPr/>
          <p:nvPr/>
        </p:nvSpPr>
        <p:spPr>
          <a:xfrm>
            <a:off x="4166189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DA2C734-393E-457F-8D8D-AF8C8740F39E}"/>
              </a:ext>
            </a:extLst>
          </p:cNvPr>
          <p:cNvSpPr/>
          <p:nvPr/>
        </p:nvSpPr>
        <p:spPr>
          <a:xfrm>
            <a:off x="4166189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FB4123F-2D6D-42C3-837A-1D9A51466D09}"/>
              </a:ext>
            </a:extLst>
          </p:cNvPr>
          <p:cNvSpPr/>
          <p:nvPr/>
        </p:nvSpPr>
        <p:spPr>
          <a:xfrm>
            <a:off x="10357314" y="312102"/>
            <a:ext cx="958788" cy="63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9" name="PWA demo">
            <a:hlinkClick r:id="" action="ppaction://media"/>
            <a:extLst>
              <a:ext uri="{FF2B5EF4-FFF2-40B4-BE49-F238E27FC236}">
                <a16:creationId xmlns:a16="http://schemas.microsoft.com/office/drawing/2014/main" id="{7F2689CE-B352-4821-AF44-D6CA919066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38" end="64292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4792" y="557993"/>
            <a:ext cx="10505038" cy="5909084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E8D92D56-23C0-4475-BB03-EDEFA88EE150}"/>
              </a:ext>
            </a:extLst>
          </p:cNvPr>
          <p:cNvSpPr/>
          <p:nvPr/>
        </p:nvSpPr>
        <p:spPr>
          <a:xfrm>
            <a:off x="11088598" y="521894"/>
            <a:ext cx="4004412" cy="594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6AFF67E-74E2-406D-978F-ADA711C72329}"/>
              </a:ext>
            </a:extLst>
          </p:cNvPr>
          <p:cNvSpPr/>
          <p:nvPr/>
        </p:nvSpPr>
        <p:spPr>
          <a:xfrm>
            <a:off x="4178546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0444B-739C-48BB-8E1F-984A96F069D0}"/>
              </a:ext>
            </a:extLst>
          </p:cNvPr>
          <p:cNvGrpSpPr/>
          <p:nvPr/>
        </p:nvGrpSpPr>
        <p:grpSpPr>
          <a:xfrm>
            <a:off x="931440" y="1625846"/>
            <a:ext cx="5084130" cy="584775"/>
            <a:chOff x="881808" y="2422482"/>
            <a:chExt cx="5084130" cy="58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F44C4F-70CF-4738-87BC-39E1D6D16707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Quick access</a:t>
              </a:r>
            </a:p>
          </p:txBody>
        </p:sp>
        <p:pic>
          <p:nvPicPr>
            <p:cNvPr id="34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9312D89E-6EA4-4546-9272-9F9E0EEEEC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03617D2-93AD-415D-95B7-FB4BE3604E95}"/>
              </a:ext>
            </a:extLst>
          </p:cNvPr>
          <p:cNvGrpSpPr/>
          <p:nvPr/>
        </p:nvGrpSpPr>
        <p:grpSpPr>
          <a:xfrm>
            <a:off x="928900" y="2228311"/>
            <a:ext cx="5084130" cy="584775"/>
            <a:chOff x="881808" y="2422482"/>
            <a:chExt cx="5084130" cy="58477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07E03F-3C32-4447-B517-9881200CD325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Custom install prompt</a:t>
              </a:r>
            </a:p>
          </p:txBody>
        </p:sp>
        <p:pic>
          <p:nvPicPr>
            <p:cNvPr id="59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341273B6-D177-43AB-BC1D-7A0B10DA25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271BC6-F08B-459C-8BB1-2F739CD550F2}"/>
              </a:ext>
            </a:extLst>
          </p:cNvPr>
          <p:cNvGrpSpPr/>
          <p:nvPr/>
        </p:nvGrpSpPr>
        <p:grpSpPr>
          <a:xfrm>
            <a:off x="928900" y="2830776"/>
            <a:ext cx="5546861" cy="584775"/>
            <a:chOff x="881808" y="2422482"/>
            <a:chExt cx="5546861" cy="58477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60B03A-AACA-4B52-9211-761CC1202A41}"/>
                </a:ext>
              </a:extLst>
            </p:cNvPr>
            <p:cNvSpPr txBox="1"/>
            <p:nvPr/>
          </p:nvSpPr>
          <p:spPr>
            <a:xfrm>
              <a:off x="1497339" y="2422482"/>
              <a:ext cx="4931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Background and fast install</a:t>
              </a:r>
            </a:p>
          </p:txBody>
        </p:sp>
        <p:pic>
          <p:nvPicPr>
            <p:cNvPr id="62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B9704344-7236-4823-8EA6-66034E362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0C5ED1-E98D-4852-910C-EAACDE447F33}"/>
              </a:ext>
            </a:extLst>
          </p:cNvPr>
          <p:cNvGrpSpPr/>
          <p:nvPr/>
        </p:nvGrpSpPr>
        <p:grpSpPr>
          <a:xfrm>
            <a:off x="930100" y="3447118"/>
            <a:ext cx="5084130" cy="584775"/>
            <a:chOff x="881808" y="2422482"/>
            <a:chExt cx="5084130" cy="58477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9EB6F45-C73E-495B-AA78-ABB89C61B4F8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App icon</a:t>
              </a:r>
            </a:p>
          </p:txBody>
        </p:sp>
        <p:pic>
          <p:nvPicPr>
            <p:cNvPr id="65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66A6D5C5-8BBA-471D-84B6-EC0A1130F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047A97F-61AB-491F-8F48-F695ABE27604}"/>
              </a:ext>
            </a:extLst>
          </p:cNvPr>
          <p:cNvGrpSpPr/>
          <p:nvPr/>
        </p:nvGrpSpPr>
        <p:grpSpPr>
          <a:xfrm>
            <a:off x="930339" y="4061592"/>
            <a:ext cx="5084130" cy="584775"/>
            <a:chOff x="881808" y="2422482"/>
            <a:chExt cx="5084130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535E0F-EAD2-4BCA-9FAF-611B625380EF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Splash screen</a:t>
              </a:r>
            </a:p>
          </p:txBody>
        </p:sp>
        <p:pic>
          <p:nvPicPr>
            <p:cNvPr id="68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119D4B9B-4552-41C8-A9DD-DBDDA1A2A3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D896C52-782E-49B0-B79C-B36C761DA3F1}"/>
              </a:ext>
            </a:extLst>
          </p:cNvPr>
          <p:cNvGrpSpPr/>
          <p:nvPr/>
        </p:nvGrpSpPr>
        <p:grpSpPr>
          <a:xfrm>
            <a:off x="930100" y="4662820"/>
            <a:ext cx="5448586" cy="584775"/>
            <a:chOff x="881808" y="2422482"/>
            <a:chExt cx="5448586" cy="58477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FB5C54E-EE6A-4626-A2E5-E275D0BE2D9D}"/>
                </a:ext>
              </a:extLst>
            </p:cNvPr>
            <p:cNvSpPr txBox="1"/>
            <p:nvPr/>
          </p:nvSpPr>
          <p:spPr>
            <a:xfrm>
              <a:off x="1497339" y="2422482"/>
              <a:ext cx="4833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Synchronized Web &amp; App</a:t>
              </a:r>
            </a:p>
          </p:txBody>
        </p:sp>
        <p:pic>
          <p:nvPicPr>
            <p:cNvPr id="71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EB05B8EB-A2C3-41E8-961A-621C8285BC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itle 6">
            <a:extLst>
              <a:ext uri="{FF2B5EF4-FFF2-40B4-BE49-F238E27FC236}">
                <a16:creationId xmlns:a16="http://schemas.microsoft.com/office/drawing/2014/main" id="{53650220-04D0-467B-B57C-7ACFCDF85C6C}"/>
              </a:ext>
            </a:extLst>
          </p:cNvPr>
          <p:cNvSpPr txBox="1">
            <a:spLocks/>
          </p:cNvSpPr>
          <p:nvPr/>
        </p:nvSpPr>
        <p:spPr>
          <a:xfrm>
            <a:off x="2260235" y="426642"/>
            <a:ext cx="4217851" cy="9151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Native feel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F746B2-BDE2-43A7-BE1F-67AEB732E9FA}"/>
              </a:ext>
            </a:extLst>
          </p:cNvPr>
          <p:cNvGrpSpPr/>
          <p:nvPr/>
        </p:nvGrpSpPr>
        <p:grpSpPr>
          <a:xfrm>
            <a:off x="931440" y="5283694"/>
            <a:ext cx="5448586" cy="584775"/>
            <a:chOff x="881808" y="2422482"/>
            <a:chExt cx="5448586" cy="58477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39781-83A9-452D-BF99-2619FA9E6920}"/>
                </a:ext>
              </a:extLst>
            </p:cNvPr>
            <p:cNvSpPr txBox="1"/>
            <p:nvPr/>
          </p:nvSpPr>
          <p:spPr>
            <a:xfrm>
              <a:off x="1497339" y="2422482"/>
              <a:ext cx="4833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Own window</a:t>
              </a:r>
            </a:p>
          </p:txBody>
        </p:sp>
        <p:pic>
          <p:nvPicPr>
            <p:cNvPr id="98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A47E04D4-7682-47C2-B404-92F88C0951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1" name="Picture 2" descr="Résultat de recherche d'images pour &quot;samsung s8 transparent background&quot;">
            <a:extLst>
              <a:ext uri="{FF2B5EF4-FFF2-40B4-BE49-F238E27FC236}">
                <a16:creationId xmlns:a16="http://schemas.microsoft.com/office/drawing/2014/main" id="{756E170A-2A9C-4FBB-B909-71B99DB5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270" y="192587"/>
            <a:ext cx="3096895" cy="65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9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57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Image associée">
            <a:extLst>
              <a:ext uri="{FF2B5EF4-FFF2-40B4-BE49-F238E27FC236}">
                <a16:creationId xmlns:a16="http://schemas.microsoft.com/office/drawing/2014/main" id="{FDD51A1E-B6A2-48C0-9375-C04D2C21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5" y="447521"/>
            <a:ext cx="1563607" cy="73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410E625-8136-4C5B-B763-FA24FA220424}"/>
              </a:ext>
            </a:extLst>
          </p:cNvPr>
          <p:cNvSpPr/>
          <p:nvPr/>
        </p:nvSpPr>
        <p:spPr>
          <a:xfrm>
            <a:off x="4166189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261D89-BF74-4D24-AC24-2994EA6B3ABF}"/>
              </a:ext>
            </a:extLst>
          </p:cNvPr>
          <p:cNvSpPr/>
          <p:nvPr/>
        </p:nvSpPr>
        <p:spPr>
          <a:xfrm>
            <a:off x="4166189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B7DF6A-A5A1-4F5B-B97C-86CE9C6D0461}"/>
              </a:ext>
            </a:extLst>
          </p:cNvPr>
          <p:cNvSpPr/>
          <p:nvPr/>
        </p:nvSpPr>
        <p:spPr>
          <a:xfrm>
            <a:off x="10357314" y="312102"/>
            <a:ext cx="958788" cy="63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9" name="PWA demo">
            <a:hlinkClick r:id="" action="ppaction://media"/>
            <a:extLst>
              <a:ext uri="{FF2B5EF4-FFF2-40B4-BE49-F238E27FC236}">
                <a16:creationId xmlns:a16="http://schemas.microsoft.com/office/drawing/2014/main" id="{722C1AB9-7A3A-4583-885C-6E46FA1649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3271" end="43320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4792" y="557993"/>
            <a:ext cx="10505038" cy="590908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5F3F661-49EA-42FF-9F9D-5D87D21EDF5A}"/>
              </a:ext>
            </a:extLst>
          </p:cNvPr>
          <p:cNvSpPr/>
          <p:nvPr/>
        </p:nvSpPr>
        <p:spPr>
          <a:xfrm>
            <a:off x="11088598" y="521894"/>
            <a:ext cx="4004412" cy="594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53FB04-1406-4818-A8F1-05FC7D5CF5B9}"/>
              </a:ext>
            </a:extLst>
          </p:cNvPr>
          <p:cNvSpPr/>
          <p:nvPr/>
        </p:nvSpPr>
        <p:spPr>
          <a:xfrm>
            <a:off x="4190903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0444B-739C-48BB-8E1F-984A96F069D0}"/>
              </a:ext>
            </a:extLst>
          </p:cNvPr>
          <p:cNvGrpSpPr/>
          <p:nvPr/>
        </p:nvGrpSpPr>
        <p:grpSpPr>
          <a:xfrm>
            <a:off x="931440" y="1625846"/>
            <a:ext cx="5084130" cy="584775"/>
            <a:chOff x="881808" y="2422482"/>
            <a:chExt cx="5084130" cy="58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F44C4F-70CF-4738-87BC-39E1D6D16707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Quick access</a:t>
              </a:r>
            </a:p>
          </p:txBody>
        </p:sp>
        <p:pic>
          <p:nvPicPr>
            <p:cNvPr id="34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9312D89E-6EA4-4546-9272-9F9E0EEEEC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03617D2-93AD-415D-95B7-FB4BE3604E95}"/>
              </a:ext>
            </a:extLst>
          </p:cNvPr>
          <p:cNvGrpSpPr/>
          <p:nvPr/>
        </p:nvGrpSpPr>
        <p:grpSpPr>
          <a:xfrm>
            <a:off x="928900" y="2228311"/>
            <a:ext cx="5084130" cy="584775"/>
            <a:chOff x="881808" y="2422482"/>
            <a:chExt cx="5084130" cy="58477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07E03F-3C32-4447-B517-9881200CD325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Custom install prompt</a:t>
              </a:r>
            </a:p>
          </p:txBody>
        </p:sp>
        <p:pic>
          <p:nvPicPr>
            <p:cNvPr id="59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341273B6-D177-43AB-BC1D-7A0B10DA25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271BC6-F08B-459C-8BB1-2F739CD550F2}"/>
              </a:ext>
            </a:extLst>
          </p:cNvPr>
          <p:cNvGrpSpPr/>
          <p:nvPr/>
        </p:nvGrpSpPr>
        <p:grpSpPr>
          <a:xfrm>
            <a:off x="928900" y="2830776"/>
            <a:ext cx="5546861" cy="584775"/>
            <a:chOff x="881808" y="2422482"/>
            <a:chExt cx="5546861" cy="58477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60B03A-AACA-4B52-9211-761CC1202A41}"/>
                </a:ext>
              </a:extLst>
            </p:cNvPr>
            <p:cNvSpPr txBox="1"/>
            <p:nvPr/>
          </p:nvSpPr>
          <p:spPr>
            <a:xfrm>
              <a:off x="1497339" y="2422482"/>
              <a:ext cx="4931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Background and fast install</a:t>
              </a:r>
            </a:p>
          </p:txBody>
        </p:sp>
        <p:pic>
          <p:nvPicPr>
            <p:cNvPr id="62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B9704344-7236-4823-8EA6-66034E362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0C5ED1-E98D-4852-910C-EAACDE447F33}"/>
              </a:ext>
            </a:extLst>
          </p:cNvPr>
          <p:cNvGrpSpPr/>
          <p:nvPr/>
        </p:nvGrpSpPr>
        <p:grpSpPr>
          <a:xfrm>
            <a:off x="930100" y="3447118"/>
            <a:ext cx="5084130" cy="584775"/>
            <a:chOff x="881808" y="2422482"/>
            <a:chExt cx="5084130" cy="58477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9EB6F45-C73E-495B-AA78-ABB89C61B4F8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App icon</a:t>
              </a:r>
            </a:p>
          </p:txBody>
        </p:sp>
        <p:pic>
          <p:nvPicPr>
            <p:cNvPr id="65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66A6D5C5-8BBA-471D-84B6-EC0A1130F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047A97F-61AB-491F-8F48-F695ABE27604}"/>
              </a:ext>
            </a:extLst>
          </p:cNvPr>
          <p:cNvGrpSpPr/>
          <p:nvPr/>
        </p:nvGrpSpPr>
        <p:grpSpPr>
          <a:xfrm>
            <a:off x="930339" y="4061592"/>
            <a:ext cx="5084130" cy="584775"/>
            <a:chOff x="881808" y="2422482"/>
            <a:chExt cx="5084130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535E0F-EAD2-4BCA-9FAF-611B625380EF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Splash screen</a:t>
              </a:r>
            </a:p>
          </p:txBody>
        </p:sp>
        <p:pic>
          <p:nvPicPr>
            <p:cNvPr id="68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119D4B9B-4552-41C8-A9DD-DBDDA1A2A3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D896C52-782E-49B0-B79C-B36C761DA3F1}"/>
              </a:ext>
            </a:extLst>
          </p:cNvPr>
          <p:cNvGrpSpPr/>
          <p:nvPr/>
        </p:nvGrpSpPr>
        <p:grpSpPr>
          <a:xfrm>
            <a:off x="930100" y="4662820"/>
            <a:ext cx="5448586" cy="584775"/>
            <a:chOff x="881808" y="2422482"/>
            <a:chExt cx="5448586" cy="58477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FB5C54E-EE6A-4626-A2E5-E275D0BE2D9D}"/>
                </a:ext>
              </a:extLst>
            </p:cNvPr>
            <p:cNvSpPr txBox="1"/>
            <p:nvPr/>
          </p:nvSpPr>
          <p:spPr>
            <a:xfrm>
              <a:off x="1497339" y="2422482"/>
              <a:ext cx="4833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Synchronized Web &amp; App</a:t>
              </a:r>
            </a:p>
          </p:txBody>
        </p:sp>
        <p:pic>
          <p:nvPicPr>
            <p:cNvPr id="71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EB05B8EB-A2C3-41E8-961A-621C8285BC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itle 6">
            <a:extLst>
              <a:ext uri="{FF2B5EF4-FFF2-40B4-BE49-F238E27FC236}">
                <a16:creationId xmlns:a16="http://schemas.microsoft.com/office/drawing/2014/main" id="{53650220-04D0-467B-B57C-7ACFCDF85C6C}"/>
              </a:ext>
            </a:extLst>
          </p:cNvPr>
          <p:cNvSpPr txBox="1">
            <a:spLocks/>
          </p:cNvSpPr>
          <p:nvPr/>
        </p:nvSpPr>
        <p:spPr>
          <a:xfrm>
            <a:off x="2260235" y="426642"/>
            <a:ext cx="4217851" cy="9151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Native feel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E0414F-15C6-43A8-A788-9771795C60D7}"/>
              </a:ext>
            </a:extLst>
          </p:cNvPr>
          <p:cNvGrpSpPr/>
          <p:nvPr/>
        </p:nvGrpSpPr>
        <p:grpSpPr>
          <a:xfrm>
            <a:off x="931440" y="5283694"/>
            <a:ext cx="5448586" cy="584775"/>
            <a:chOff x="881808" y="2422482"/>
            <a:chExt cx="5448586" cy="58477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FC918A-6B82-4D3F-B232-47077AFEE3E1}"/>
                </a:ext>
              </a:extLst>
            </p:cNvPr>
            <p:cNvSpPr txBox="1"/>
            <p:nvPr/>
          </p:nvSpPr>
          <p:spPr>
            <a:xfrm>
              <a:off x="1497339" y="2422482"/>
              <a:ext cx="4833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Own window</a:t>
              </a:r>
            </a:p>
          </p:txBody>
        </p:sp>
        <p:pic>
          <p:nvPicPr>
            <p:cNvPr id="46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3F267D1E-0040-42CA-B877-B5417B001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2" descr="Résultat de recherche d'images pour &quot;samsung s8 transparent background&quot;">
            <a:extLst>
              <a:ext uri="{FF2B5EF4-FFF2-40B4-BE49-F238E27FC236}">
                <a16:creationId xmlns:a16="http://schemas.microsoft.com/office/drawing/2014/main" id="{BC61700C-7A35-4C6A-84C6-9A9ECCA04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270" y="192587"/>
            <a:ext cx="3096895" cy="65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2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96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Smartphone anyone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EC750E-0927-4C34-8D02-2D160C62C8CA}"/>
              </a:ext>
            </a:extLst>
          </p:cNvPr>
          <p:cNvGrpSpPr/>
          <p:nvPr/>
        </p:nvGrpSpPr>
        <p:grpSpPr>
          <a:xfrm>
            <a:off x="625359" y="2023109"/>
            <a:ext cx="4889590" cy="3695289"/>
            <a:chOff x="1205978" y="1985692"/>
            <a:chExt cx="3819558" cy="2886616"/>
          </a:xfrm>
        </p:grpSpPr>
        <p:pic>
          <p:nvPicPr>
            <p:cNvPr id="1026" name="Picture 2" descr="Résultat de recherche d'images pour &quot;old smartphone&quot;">
              <a:extLst>
                <a:ext uri="{FF2B5EF4-FFF2-40B4-BE49-F238E27FC236}">
                  <a16:creationId xmlns:a16="http://schemas.microsoft.com/office/drawing/2014/main" id="{66F94111-BA5B-4637-A343-9F04723E76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73" t="11111" r="19637" b="10949"/>
            <a:stretch/>
          </p:blipFill>
          <p:spPr bwMode="auto">
            <a:xfrm rot="1939673">
              <a:off x="1205978" y="2170569"/>
              <a:ext cx="2084621" cy="2663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ésultat de recherche d'images pour &quot;blackberry&quot;">
              <a:extLst>
                <a:ext uri="{FF2B5EF4-FFF2-40B4-BE49-F238E27FC236}">
                  <a16:creationId xmlns:a16="http://schemas.microsoft.com/office/drawing/2014/main" id="{6ECB7D57-1F61-4DA8-81F5-D7AF0B625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1772">
              <a:off x="2887302" y="1985692"/>
              <a:ext cx="2138234" cy="2886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774D79-A6C0-468D-AD66-EB0645723FF1}"/>
              </a:ext>
            </a:extLst>
          </p:cNvPr>
          <p:cNvGrpSpPr/>
          <p:nvPr/>
        </p:nvGrpSpPr>
        <p:grpSpPr>
          <a:xfrm>
            <a:off x="7177425" y="1485697"/>
            <a:ext cx="5292896" cy="4486651"/>
            <a:chOff x="7177425" y="1485697"/>
            <a:chExt cx="5292896" cy="4486651"/>
          </a:xfrm>
        </p:grpSpPr>
        <p:pic>
          <p:nvPicPr>
            <p:cNvPr id="6" name="Picture 2" descr="Résultat de recherche d'images pour &quot;iphone 7 reconditionné&quot;">
              <a:extLst>
                <a:ext uri="{FF2B5EF4-FFF2-40B4-BE49-F238E27FC236}">
                  <a16:creationId xmlns:a16="http://schemas.microsoft.com/office/drawing/2014/main" id="{E15A94E9-CB03-4ECE-8796-38DAA75E33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8" r="31845"/>
            <a:stretch/>
          </p:blipFill>
          <p:spPr bwMode="auto">
            <a:xfrm rot="410660">
              <a:off x="7177425" y="1632659"/>
              <a:ext cx="2037045" cy="432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Résultat de recherche d'images pour &quot;xiaomi smartphone redmi transparent background&quot;">
              <a:extLst>
                <a:ext uri="{FF2B5EF4-FFF2-40B4-BE49-F238E27FC236}">
                  <a16:creationId xmlns:a16="http://schemas.microsoft.com/office/drawing/2014/main" id="{8D74BC9D-F517-43A6-82AA-220058885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10660">
              <a:off x="7983670" y="1485697"/>
              <a:ext cx="4486651" cy="448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84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Image associée">
            <a:extLst>
              <a:ext uri="{FF2B5EF4-FFF2-40B4-BE49-F238E27FC236}">
                <a16:creationId xmlns:a16="http://schemas.microsoft.com/office/drawing/2014/main" id="{FDD51A1E-B6A2-48C0-9375-C04D2C21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5" y="447521"/>
            <a:ext cx="1563607" cy="73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410E625-8136-4C5B-B763-FA24FA220424}"/>
              </a:ext>
            </a:extLst>
          </p:cNvPr>
          <p:cNvSpPr/>
          <p:nvPr/>
        </p:nvSpPr>
        <p:spPr>
          <a:xfrm>
            <a:off x="4166189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261D89-BF74-4D24-AC24-2994EA6B3ABF}"/>
              </a:ext>
            </a:extLst>
          </p:cNvPr>
          <p:cNvSpPr/>
          <p:nvPr/>
        </p:nvSpPr>
        <p:spPr>
          <a:xfrm>
            <a:off x="4166189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B7DF6A-A5A1-4F5B-B97C-86CE9C6D0461}"/>
              </a:ext>
            </a:extLst>
          </p:cNvPr>
          <p:cNvSpPr/>
          <p:nvPr/>
        </p:nvSpPr>
        <p:spPr>
          <a:xfrm>
            <a:off x="10357314" y="312102"/>
            <a:ext cx="958788" cy="6371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9" name="PWA demo">
            <a:hlinkClick r:id="" action="ppaction://media"/>
            <a:extLst>
              <a:ext uri="{FF2B5EF4-FFF2-40B4-BE49-F238E27FC236}">
                <a16:creationId xmlns:a16="http://schemas.microsoft.com/office/drawing/2014/main" id="{722C1AB9-7A3A-4583-885C-6E46FA1649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5485" end="0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4792" y="557993"/>
            <a:ext cx="10505038" cy="590908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5F3F661-49EA-42FF-9F9D-5D87D21EDF5A}"/>
              </a:ext>
            </a:extLst>
          </p:cNvPr>
          <p:cNvSpPr/>
          <p:nvPr/>
        </p:nvSpPr>
        <p:spPr>
          <a:xfrm>
            <a:off x="11088598" y="521894"/>
            <a:ext cx="4004412" cy="59497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53FB04-1406-4818-A8F1-05FC7D5CF5B9}"/>
              </a:ext>
            </a:extLst>
          </p:cNvPr>
          <p:cNvSpPr/>
          <p:nvPr/>
        </p:nvSpPr>
        <p:spPr>
          <a:xfrm>
            <a:off x="4190903" y="502952"/>
            <a:ext cx="4031502" cy="6184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0444B-739C-48BB-8E1F-984A96F069D0}"/>
              </a:ext>
            </a:extLst>
          </p:cNvPr>
          <p:cNvGrpSpPr/>
          <p:nvPr/>
        </p:nvGrpSpPr>
        <p:grpSpPr>
          <a:xfrm>
            <a:off x="931440" y="1625846"/>
            <a:ext cx="5084130" cy="584775"/>
            <a:chOff x="881808" y="2422482"/>
            <a:chExt cx="5084130" cy="58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F44C4F-70CF-4738-87BC-39E1D6D16707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Quick access</a:t>
              </a:r>
            </a:p>
          </p:txBody>
        </p:sp>
        <p:pic>
          <p:nvPicPr>
            <p:cNvPr id="34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9312D89E-6EA4-4546-9272-9F9E0EEEEC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03617D2-93AD-415D-95B7-FB4BE3604E95}"/>
              </a:ext>
            </a:extLst>
          </p:cNvPr>
          <p:cNvGrpSpPr/>
          <p:nvPr/>
        </p:nvGrpSpPr>
        <p:grpSpPr>
          <a:xfrm>
            <a:off x="928900" y="2228311"/>
            <a:ext cx="5084130" cy="584775"/>
            <a:chOff x="881808" y="2422482"/>
            <a:chExt cx="5084130" cy="58477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07E03F-3C32-4447-B517-9881200CD325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Custom install prompt</a:t>
              </a:r>
            </a:p>
          </p:txBody>
        </p:sp>
        <p:pic>
          <p:nvPicPr>
            <p:cNvPr id="59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341273B6-D177-43AB-BC1D-7A0B10DA25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271BC6-F08B-459C-8BB1-2F739CD550F2}"/>
              </a:ext>
            </a:extLst>
          </p:cNvPr>
          <p:cNvGrpSpPr/>
          <p:nvPr/>
        </p:nvGrpSpPr>
        <p:grpSpPr>
          <a:xfrm>
            <a:off x="928900" y="2830776"/>
            <a:ext cx="5546861" cy="584775"/>
            <a:chOff x="881808" y="2422482"/>
            <a:chExt cx="5546861" cy="58477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60B03A-AACA-4B52-9211-761CC1202A41}"/>
                </a:ext>
              </a:extLst>
            </p:cNvPr>
            <p:cNvSpPr txBox="1"/>
            <p:nvPr/>
          </p:nvSpPr>
          <p:spPr>
            <a:xfrm>
              <a:off x="1497339" y="2422482"/>
              <a:ext cx="4931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Background and fast install</a:t>
              </a:r>
            </a:p>
          </p:txBody>
        </p:sp>
        <p:pic>
          <p:nvPicPr>
            <p:cNvPr id="62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B9704344-7236-4823-8EA6-66034E362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0C5ED1-E98D-4852-910C-EAACDE447F33}"/>
              </a:ext>
            </a:extLst>
          </p:cNvPr>
          <p:cNvGrpSpPr/>
          <p:nvPr/>
        </p:nvGrpSpPr>
        <p:grpSpPr>
          <a:xfrm>
            <a:off x="930100" y="3447118"/>
            <a:ext cx="5084130" cy="584775"/>
            <a:chOff x="881808" y="2422482"/>
            <a:chExt cx="5084130" cy="58477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9EB6F45-C73E-495B-AA78-ABB89C61B4F8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App icon</a:t>
              </a:r>
            </a:p>
          </p:txBody>
        </p:sp>
        <p:pic>
          <p:nvPicPr>
            <p:cNvPr id="65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66A6D5C5-8BBA-471D-84B6-EC0A1130F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047A97F-61AB-491F-8F48-F695ABE27604}"/>
              </a:ext>
            </a:extLst>
          </p:cNvPr>
          <p:cNvGrpSpPr/>
          <p:nvPr/>
        </p:nvGrpSpPr>
        <p:grpSpPr>
          <a:xfrm>
            <a:off x="930339" y="4061592"/>
            <a:ext cx="5084130" cy="584775"/>
            <a:chOff x="881808" y="2422482"/>
            <a:chExt cx="5084130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535E0F-EAD2-4BCA-9FAF-611B625380EF}"/>
                </a:ext>
              </a:extLst>
            </p:cNvPr>
            <p:cNvSpPr txBox="1"/>
            <p:nvPr/>
          </p:nvSpPr>
          <p:spPr>
            <a:xfrm>
              <a:off x="1497339" y="2422482"/>
              <a:ext cx="446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Splash screen</a:t>
              </a:r>
            </a:p>
          </p:txBody>
        </p:sp>
        <p:pic>
          <p:nvPicPr>
            <p:cNvPr id="68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119D4B9B-4552-41C8-A9DD-DBDDA1A2A3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D896C52-782E-49B0-B79C-B36C761DA3F1}"/>
              </a:ext>
            </a:extLst>
          </p:cNvPr>
          <p:cNvGrpSpPr/>
          <p:nvPr/>
        </p:nvGrpSpPr>
        <p:grpSpPr>
          <a:xfrm>
            <a:off x="930100" y="4662820"/>
            <a:ext cx="5448586" cy="584775"/>
            <a:chOff x="881808" y="2422482"/>
            <a:chExt cx="5448586" cy="58477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FB5C54E-EE6A-4626-A2E5-E275D0BE2D9D}"/>
                </a:ext>
              </a:extLst>
            </p:cNvPr>
            <p:cNvSpPr txBox="1"/>
            <p:nvPr/>
          </p:nvSpPr>
          <p:spPr>
            <a:xfrm>
              <a:off x="1497339" y="2422482"/>
              <a:ext cx="4833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Synchronized Web &amp; App</a:t>
              </a:r>
            </a:p>
          </p:txBody>
        </p:sp>
        <p:pic>
          <p:nvPicPr>
            <p:cNvPr id="71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EB05B8EB-A2C3-41E8-961A-621C8285BC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itle 6">
            <a:extLst>
              <a:ext uri="{FF2B5EF4-FFF2-40B4-BE49-F238E27FC236}">
                <a16:creationId xmlns:a16="http://schemas.microsoft.com/office/drawing/2014/main" id="{53650220-04D0-467B-B57C-7ACFCDF85C6C}"/>
              </a:ext>
            </a:extLst>
          </p:cNvPr>
          <p:cNvSpPr txBox="1">
            <a:spLocks/>
          </p:cNvSpPr>
          <p:nvPr/>
        </p:nvSpPr>
        <p:spPr>
          <a:xfrm>
            <a:off x="2260235" y="426642"/>
            <a:ext cx="4217851" cy="9151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Native feel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0EEDFF-F01D-4666-8A98-4D5EDDA6394C}"/>
              </a:ext>
            </a:extLst>
          </p:cNvPr>
          <p:cNvGrpSpPr/>
          <p:nvPr/>
        </p:nvGrpSpPr>
        <p:grpSpPr>
          <a:xfrm>
            <a:off x="931440" y="5283694"/>
            <a:ext cx="5448586" cy="584775"/>
            <a:chOff x="881808" y="2422482"/>
            <a:chExt cx="5448586" cy="58477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E1D46A-1F78-4DC8-8479-E429BF6ED681}"/>
                </a:ext>
              </a:extLst>
            </p:cNvPr>
            <p:cNvSpPr txBox="1"/>
            <p:nvPr/>
          </p:nvSpPr>
          <p:spPr>
            <a:xfrm>
              <a:off x="1497339" y="2422482"/>
              <a:ext cx="4833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Own window</a:t>
              </a:r>
            </a:p>
          </p:txBody>
        </p:sp>
        <p:pic>
          <p:nvPicPr>
            <p:cNvPr id="46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8A87A8CA-D05E-4809-8E03-A35A70EAE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F39E1F-A72F-4686-97A0-37C5462BA5BE}"/>
              </a:ext>
            </a:extLst>
          </p:cNvPr>
          <p:cNvGrpSpPr/>
          <p:nvPr/>
        </p:nvGrpSpPr>
        <p:grpSpPr>
          <a:xfrm>
            <a:off x="931440" y="5905378"/>
            <a:ext cx="5448586" cy="584775"/>
            <a:chOff x="881808" y="2422482"/>
            <a:chExt cx="5448586" cy="5847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1F5FF-DE11-4CC7-9285-62FFFE4A05B0}"/>
                </a:ext>
              </a:extLst>
            </p:cNvPr>
            <p:cNvSpPr txBox="1"/>
            <p:nvPr/>
          </p:nvSpPr>
          <p:spPr>
            <a:xfrm>
              <a:off x="1497339" y="2422482"/>
              <a:ext cx="48330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3200" dirty="0">
                  <a:solidFill>
                    <a:srgbClr val="005EB8"/>
                  </a:solidFill>
                  <a:latin typeface="Amadeus" panose="02000506020000020004" pitchFamily="50" charset="0"/>
                </a:rPr>
                <a:t>Offline support</a:t>
              </a:r>
            </a:p>
          </p:txBody>
        </p:sp>
        <p:pic>
          <p:nvPicPr>
            <p:cNvPr id="49" name="Picture 2" descr="Résultat de recherche d'images pour &quot;tick cross icons&quot;">
              <a:extLst>
                <a:ext uri="{FF2B5EF4-FFF2-40B4-BE49-F238E27FC236}">
                  <a16:creationId xmlns:a16="http://schemas.microsoft.com/office/drawing/2014/main" id="{BE1CFF4C-3DB6-46CB-81FF-0AE19EE163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9267" r="50000" b="9267"/>
            <a:stretch/>
          </p:blipFill>
          <p:spPr bwMode="auto">
            <a:xfrm>
              <a:off x="881808" y="2487510"/>
              <a:ext cx="540113" cy="51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2" descr="Résultat de recherche d'images pour &quot;samsung s8 transparent background&quot;">
            <a:extLst>
              <a:ext uri="{FF2B5EF4-FFF2-40B4-BE49-F238E27FC236}">
                <a16:creationId xmlns:a16="http://schemas.microsoft.com/office/drawing/2014/main" id="{4C7B7FA1-5BD3-48B5-8642-68C99E47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270" y="192587"/>
            <a:ext cx="3096895" cy="65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e recherche d'images pour &quot;offline icon&quot;">
            <a:extLst>
              <a:ext uri="{FF2B5EF4-FFF2-40B4-BE49-F238E27FC236}">
                <a16:creationId xmlns:a16="http://schemas.microsoft.com/office/drawing/2014/main" id="{42C22FD8-570F-450E-BC12-B0A834A9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878" y="188654"/>
            <a:ext cx="549829" cy="54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90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02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4">
            <a:extLst>
              <a:ext uri="{FF2B5EF4-FFF2-40B4-BE49-F238E27FC236}">
                <a16:creationId xmlns:a16="http://schemas.microsoft.com/office/drawing/2014/main" id="{F41B121B-74CA-4FDB-BB03-09A2585156CF}"/>
              </a:ext>
            </a:extLst>
          </p:cNvPr>
          <p:cNvSpPr txBox="1">
            <a:spLocks/>
          </p:cNvSpPr>
          <p:nvPr/>
        </p:nvSpPr>
        <p:spPr>
          <a:xfrm>
            <a:off x="3286525" y="4985098"/>
            <a:ext cx="1245777" cy="22881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" b="1" dirty="0">
                <a:solidFill>
                  <a:srgbClr val="333333"/>
                </a:solidFill>
                <a:latin typeface="Arial Black" panose="020B0A04020102020204" pitchFamily="34" charset="0"/>
              </a:rPr>
              <a:t>Browser </a:t>
            </a:r>
          </a:p>
          <a:p>
            <a:pPr algn="ctr"/>
            <a:r>
              <a:rPr lang="en-US" sz="1000" b="1" dirty="0">
                <a:solidFill>
                  <a:srgbClr val="333333"/>
                </a:solidFill>
                <a:latin typeface="Arial Black" panose="020B0A04020102020204" pitchFamily="34" charset="0"/>
              </a:rPr>
              <a:t>cache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5DD09D-3018-46A8-9453-DB8037885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19" y="1879621"/>
            <a:ext cx="4886645" cy="47402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74433" y="6775241"/>
            <a:ext cx="248264" cy="123111"/>
          </a:xfrm>
        </p:spPr>
        <p:txBody>
          <a:bodyPr/>
          <a:lstStyle/>
          <a:p>
            <a:fld id="{E57627FB-D816-4EA7-98E3-793F2D9BC93A}" type="slidenum">
              <a:rPr lang="en-GB" noProof="0" smtClean="0"/>
              <a:pPr/>
              <a:t>21</a:t>
            </a:fld>
            <a:endParaRPr lang="en-GB" noProof="0" dirty="0"/>
          </a:p>
        </p:txBody>
      </p:sp>
      <p:pic>
        <p:nvPicPr>
          <p:cNvPr id="10" name="Picture 6" descr="Image associée">
            <a:extLst>
              <a:ext uri="{FF2B5EF4-FFF2-40B4-BE49-F238E27FC236}">
                <a16:creationId xmlns:a16="http://schemas.microsoft.com/office/drawing/2014/main" id="{3A771E47-CEA0-40B7-B4B7-423DD3E8B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78" y="1937541"/>
            <a:ext cx="704405" cy="70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associée">
            <a:extLst>
              <a:ext uri="{FF2B5EF4-FFF2-40B4-BE49-F238E27FC236}">
                <a16:creationId xmlns:a16="http://schemas.microsoft.com/office/drawing/2014/main" id="{000B4BCA-E403-4EBE-A4C5-809E2D06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261" y="4848190"/>
            <a:ext cx="704405" cy="70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3532430-6C88-45BD-8128-D7786D7B7201}"/>
              </a:ext>
            </a:extLst>
          </p:cNvPr>
          <p:cNvSpPr/>
          <p:nvPr/>
        </p:nvSpPr>
        <p:spPr>
          <a:xfrm>
            <a:off x="3660632" y="5333193"/>
            <a:ext cx="526211" cy="709898"/>
          </a:xfrm>
          <a:prstGeom prst="flowChartMagneticDisk">
            <a:avLst/>
          </a:prstGeom>
          <a:solidFill>
            <a:schemeClr val="bg1"/>
          </a:solidFill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69A1D57C-C267-41F5-B66E-AA93C44BA04E}"/>
              </a:ext>
            </a:extLst>
          </p:cNvPr>
          <p:cNvSpPr txBox="1">
            <a:spLocks/>
          </p:cNvSpPr>
          <p:nvPr/>
        </p:nvSpPr>
        <p:spPr>
          <a:xfrm>
            <a:off x="2341526" y="5498102"/>
            <a:ext cx="1245777" cy="22881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>
                <a:solidFill>
                  <a:srgbClr val="333333"/>
                </a:solidFill>
                <a:latin typeface="Arial Black" panose="020B0A04020102020204" pitchFamily="34" charset="0"/>
              </a:rPr>
              <a:t>Application v1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40ABAFE6-2D8D-4F68-8007-21A733CA5EAF}"/>
              </a:ext>
            </a:extLst>
          </p:cNvPr>
          <p:cNvSpPr txBox="1">
            <a:spLocks/>
          </p:cNvSpPr>
          <p:nvPr/>
        </p:nvSpPr>
        <p:spPr>
          <a:xfrm>
            <a:off x="2341834" y="5693526"/>
            <a:ext cx="1245777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>
                <a:solidFill>
                  <a:srgbClr val="333333"/>
                </a:solidFill>
                <a:latin typeface="Arial Black" panose="020B0A04020102020204" pitchFamily="34" charset="0"/>
              </a:rPr>
              <a:t>Application v2</a:t>
            </a:r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does it work ?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1CC41DC-15AA-433A-B487-54E1432DD104}"/>
              </a:ext>
            </a:extLst>
          </p:cNvPr>
          <p:cNvSpPr txBox="1">
            <a:spLocks/>
          </p:cNvSpPr>
          <p:nvPr/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Online and offline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453CF5-3DD6-486B-8020-93379640C5CE}"/>
              </a:ext>
            </a:extLst>
          </p:cNvPr>
          <p:cNvSpPr/>
          <p:nvPr/>
        </p:nvSpPr>
        <p:spPr>
          <a:xfrm>
            <a:off x="6266618" y="1817755"/>
            <a:ext cx="3103717" cy="226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931B92-B460-4ADA-895B-FF6DCFA7AB0B}"/>
              </a:ext>
            </a:extLst>
          </p:cNvPr>
          <p:cNvGrpSpPr/>
          <p:nvPr/>
        </p:nvGrpSpPr>
        <p:grpSpPr>
          <a:xfrm>
            <a:off x="4483690" y="2317811"/>
            <a:ext cx="1481557" cy="2590699"/>
            <a:chOff x="3546073" y="2260963"/>
            <a:chExt cx="1481557" cy="25906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42D7DE-E721-4DFC-ABA5-0B54AC3A1668}"/>
                </a:ext>
              </a:extLst>
            </p:cNvPr>
            <p:cNvSpPr/>
            <p:nvPr/>
          </p:nvSpPr>
          <p:spPr>
            <a:xfrm>
              <a:off x="3546073" y="2260963"/>
              <a:ext cx="1481557" cy="2590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BDEAA4-A210-4D48-BBC7-AA92EC1AA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132" t="28992" r="37143" b="10940"/>
            <a:stretch/>
          </p:blipFill>
          <p:spPr>
            <a:xfrm>
              <a:off x="3647899" y="2753733"/>
              <a:ext cx="1351141" cy="160515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0352D-294D-4357-A777-E141D218DBE0}"/>
              </a:ext>
            </a:extLst>
          </p:cNvPr>
          <p:cNvGrpSpPr/>
          <p:nvPr/>
        </p:nvGrpSpPr>
        <p:grpSpPr>
          <a:xfrm>
            <a:off x="1798770" y="4858440"/>
            <a:ext cx="7792351" cy="1932406"/>
            <a:chOff x="865059" y="4527358"/>
            <a:chExt cx="7792351" cy="19324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83B5E36-C77A-4494-826F-BD6BEA2160E7}"/>
                </a:ext>
              </a:extLst>
            </p:cNvPr>
            <p:cNvSpPr/>
            <p:nvPr/>
          </p:nvSpPr>
          <p:spPr>
            <a:xfrm>
              <a:off x="865059" y="4664805"/>
              <a:ext cx="2404292" cy="1694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510EDE-96E4-40B5-B954-4C9BEB93122C}"/>
                </a:ext>
              </a:extLst>
            </p:cNvPr>
            <p:cNvSpPr/>
            <p:nvPr/>
          </p:nvSpPr>
          <p:spPr>
            <a:xfrm>
              <a:off x="3482477" y="5104495"/>
              <a:ext cx="1783675" cy="1204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AC99B37-5D11-4649-AAD1-12EFFD5836C2}"/>
                </a:ext>
              </a:extLst>
            </p:cNvPr>
            <p:cNvSpPr/>
            <p:nvPr/>
          </p:nvSpPr>
          <p:spPr>
            <a:xfrm>
              <a:off x="5447386" y="4527358"/>
              <a:ext cx="3210024" cy="1932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2667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0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74433" y="6775241"/>
            <a:ext cx="248264" cy="123111"/>
          </a:xfrm>
        </p:spPr>
        <p:txBody>
          <a:bodyPr/>
          <a:lstStyle/>
          <a:p>
            <a:fld id="{E57627FB-D816-4EA7-98E3-793F2D9BC93A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 and content updates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1CC41DC-15AA-433A-B487-54E1432DD104}"/>
              </a:ext>
            </a:extLst>
          </p:cNvPr>
          <p:cNvSpPr txBox="1">
            <a:spLocks/>
          </p:cNvSpPr>
          <p:nvPr/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 application semantic versioning = </a:t>
            </a:r>
            <a:r>
              <a:rPr lang="en-US" dirty="0" err="1"/>
              <a:t>DxAPI</a:t>
            </a:r>
            <a:r>
              <a:rPr lang="en-US" dirty="0"/>
              <a:t> + ACH + </a:t>
            </a:r>
            <a:r>
              <a:rPr lang="en-US" dirty="0" err="1"/>
              <a:t>RefX</a:t>
            </a:r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F92FBE9E-E13A-40A7-A3A3-C94509400E26}"/>
              </a:ext>
            </a:extLst>
          </p:cNvPr>
          <p:cNvSpPr txBox="1">
            <a:spLocks/>
          </p:cNvSpPr>
          <p:nvPr/>
        </p:nvSpPr>
        <p:spPr>
          <a:xfrm>
            <a:off x="539905" y="1780980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000" b="1" dirty="0" err="1">
                <a:solidFill>
                  <a:schemeClr val="tx2"/>
                </a:solidFill>
              </a:rPr>
              <a:t>DxAPI</a:t>
            </a:r>
            <a:endParaRPr lang="en-US" sz="2000" b="1" dirty="0">
              <a:solidFill>
                <a:schemeClr val="tx2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	Ex </a:t>
            </a:r>
            <a:r>
              <a:rPr lang="en-US" sz="2000">
                <a:solidFill>
                  <a:schemeClr val="tx2"/>
                </a:solidFill>
              </a:rPr>
              <a:t>: 2.15.0</a:t>
            </a:r>
            <a:endParaRPr lang="en-US" sz="2000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chemeClr val="tx2"/>
              </a:solidFill>
            </a:endParaRP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ACH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Major : Ex : ACH API version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Minor : Ex : New content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Patch : Ex : Content update (asset, label, …)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lvl="1"/>
            <a:r>
              <a:rPr lang="en-US" sz="2000" b="1" dirty="0" err="1">
                <a:solidFill>
                  <a:schemeClr val="tx2"/>
                </a:solidFill>
              </a:rPr>
              <a:t>RefX</a:t>
            </a:r>
            <a:endParaRPr lang="en-US" sz="2000" b="1" dirty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Major : Breaking change (new </a:t>
            </a:r>
            <a:r>
              <a:rPr lang="en-US" sz="2000" dirty="0" err="1">
                <a:solidFill>
                  <a:schemeClr val="tx2"/>
                </a:solidFill>
              </a:rPr>
              <a:t>DxAPI</a:t>
            </a:r>
            <a:r>
              <a:rPr lang="en-US" sz="2000" dirty="0">
                <a:solidFill>
                  <a:schemeClr val="tx2"/>
                </a:solidFill>
              </a:rPr>
              <a:t> version) –&gt; Mandatory upgrade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Minor : Change in the flow that requires customer consent –&gt; Upgrade is up to customer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Patch : Bug fix or content update –&gt; Silent upgrade</a:t>
            </a:r>
          </a:p>
          <a:p>
            <a:pPr lvl="1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7" name="Picture 2" descr="Résultat de recherche d'images pour &quot;semantic versioning&quot;">
            <a:extLst>
              <a:ext uri="{FF2B5EF4-FFF2-40B4-BE49-F238E27FC236}">
                <a16:creationId xmlns:a16="http://schemas.microsoft.com/office/drawing/2014/main" id="{976A600F-00D0-43C7-A662-8C7194BF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956" y="1872998"/>
            <a:ext cx="2754629" cy="183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74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31823" y="6633915"/>
            <a:ext cx="248264" cy="123111"/>
          </a:xfrm>
        </p:spPr>
        <p:txBody>
          <a:bodyPr/>
          <a:lstStyle/>
          <a:p>
            <a:fld id="{E57627FB-D816-4EA7-98E3-793F2D9BC93A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C6B8EC-86DB-4AB2-A340-7DB44104CB07}"/>
              </a:ext>
            </a:extLst>
          </p:cNvPr>
          <p:cNvSpPr txBox="1"/>
          <p:nvPr/>
        </p:nvSpPr>
        <p:spPr>
          <a:xfrm>
            <a:off x="3912026" y="2155951"/>
            <a:ext cx="1285605" cy="74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2400" dirty="0">
                <a:solidFill>
                  <a:srgbClr val="005EB8"/>
                </a:solidFill>
                <a:latin typeface="Amadeus" panose="02000506020000020004" pitchFamily="50" charset="0"/>
              </a:rPr>
              <a:t>Android</a:t>
            </a:r>
          </a:p>
          <a:p>
            <a:pPr algn="ctr"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1400" dirty="0">
                <a:solidFill>
                  <a:srgbClr val="005EB8"/>
                </a:solidFill>
                <a:latin typeface="Amadeus" panose="02000506020000020004" pitchFamily="50" charset="0"/>
              </a:rPr>
              <a:t>Chrome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AF03D349-BAC7-42A8-A826-ACB9D8FD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37" y="414754"/>
            <a:ext cx="5201293" cy="482549"/>
          </a:xfrm>
        </p:spPr>
        <p:txBody>
          <a:bodyPr/>
          <a:lstStyle/>
          <a:p>
            <a:r>
              <a:rPr lang="en-US" dirty="0"/>
              <a:t>Progressive Web App support</a:t>
            </a:r>
            <a:endParaRPr lang="en-IE" dirty="0"/>
          </a:p>
        </p:txBody>
      </p:sp>
      <p:pic>
        <p:nvPicPr>
          <p:cNvPr id="28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0F52ABF6-95B4-42E9-B20F-4AA9D74D0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4358943" y="3027184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021573-E2AC-4149-97C5-36AA6280B132}"/>
              </a:ext>
            </a:extLst>
          </p:cNvPr>
          <p:cNvSpPr txBox="1"/>
          <p:nvPr/>
        </p:nvSpPr>
        <p:spPr>
          <a:xfrm>
            <a:off x="5693582" y="2160341"/>
            <a:ext cx="1285604" cy="74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2400" dirty="0">
                <a:solidFill>
                  <a:srgbClr val="005EB8"/>
                </a:solidFill>
                <a:latin typeface="Amadeus" panose="02000506020000020004" pitchFamily="50" charset="0"/>
              </a:rPr>
              <a:t>iOS</a:t>
            </a:r>
          </a:p>
          <a:p>
            <a:pPr algn="ctr"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1400" dirty="0">
                <a:solidFill>
                  <a:srgbClr val="005EB8"/>
                </a:solidFill>
                <a:latin typeface="Amadeus" panose="02000506020000020004" pitchFamily="50" charset="0"/>
              </a:rPr>
              <a:t>Chrome/Safari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E8F94-2876-4671-A9FA-B7F624AFE1CC}"/>
              </a:ext>
            </a:extLst>
          </p:cNvPr>
          <p:cNvSpPr txBox="1"/>
          <p:nvPr/>
        </p:nvSpPr>
        <p:spPr>
          <a:xfrm>
            <a:off x="7160643" y="2160341"/>
            <a:ext cx="1813192" cy="74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2400" dirty="0">
                <a:solidFill>
                  <a:srgbClr val="005EB8"/>
                </a:solidFill>
                <a:latin typeface="Amadeus" panose="02000506020000020004" pitchFamily="50" charset="0"/>
              </a:rPr>
              <a:t>Windows</a:t>
            </a:r>
          </a:p>
          <a:p>
            <a:pPr algn="ctr"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1400" dirty="0">
                <a:solidFill>
                  <a:srgbClr val="005EB8"/>
                </a:solidFill>
                <a:latin typeface="Amadeus" panose="02000506020000020004" pitchFamily="50" charset="0"/>
              </a:rPr>
              <a:t>Chrome/Edge/Firefox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F35FC-32B1-4635-8923-B89D159C45D8}"/>
              </a:ext>
            </a:extLst>
          </p:cNvPr>
          <p:cNvSpPr txBox="1"/>
          <p:nvPr/>
        </p:nvSpPr>
        <p:spPr>
          <a:xfrm>
            <a:off x="9369969" y="2160341"/>
            <a:ext cx="1402954" cy="74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2400" dirty="0">
                <a:solidFill>
                  <a:srgbClr val="005EB8"/>
                </a:solidFill>
                <a:latin typeface="Amadeus" panose="02000506020000020004" pitchFamily="50" charset="0"/>
              </a:rPr>
              <a:t>MacOS</a:t>
            </a:r>
          </a:p>
          <a:p>
            <a:pPr algn="ctr"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1400" dirty="0">
                <a:solidFill>
                  <a:srgbClr val="005EB8"/>
                </a:solidFill>
                <a:latin typeface="Amadeus" panose="02000506020000020004" pitchFamily="50" charset="0"/>
              </a:rPr>
              <a:t>Chrome/Safari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580C5D-C5DA-42BB-85B6-78D025EEE0BC}"/>
              </a:ext>
            </a:extLst>
          </p:cNvPr>
          <p:cNvSpPr txBox="1"/>
          <p:nvPr/>
        </p:nvSpPr>
        <p:spPr>
          <a:xfrm>
            <a:off x="890897" y="2893284"/>
            <a:ext cx="3136576" cy="313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2000" dirty="0">
                <a:solidFill>
                  <a:srgbClr val="005EB8"/>
                </a:solidFill>
                <a:latin typeface="Amadeus" panose="02000506020000020004" pitchFamily="50" charset="0"/>
              </a:rPr>
              <a:t>Cache capability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2000" dirty="0">
                <a:solidFill>
                  <a:srgbClr val="005EB8"/>
                </a:solidFill>
                <a:latin typeface="Amadeus" panose="02000506020000020004" pitchFamily="50" charset="0"/>
              </a:rPr>
              <a:t>Push notification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2000" dirty="0">
                <a:solidFill>
                  <a:srgbClr val="005EB8"/>
                </a:solidFill>
                <a:latin typeface="Amadeus" panose="02000506020000020004" pitchFamily="50" charset="0"/>
              </a:rPr>
              <a:t>Offline browsing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2000" dirty="0">
                <a:solidFill>
                  <a:srgbClr val="005EB8"/>
                </a:solidFill>
                <a:latin typeface="Amadeus" panose="02000506020000020004" pitchFamily="50" charset="0"/>
              </a:rPr>
              <a:t>Background sync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2000" dirty="0">
                <a:solidFill>
                  <a:srgbClr val="005EB8"/>
                </a:solidFill>
                <a:latin typeface="Amadeus" panose="02000506020000020004" pitchFamily="50" charset="0"/>
              </a:rPr>
              <a:t>Add to home screen	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2000" dirty="0">
                <a:solidFill>
                  <a:srgbClr val="005EB8"/>
                </a:solidFill>
                <a:latin typeface="Amadeus" panose="02000506020000020004" pitchFamily="50" charset="0"/>
              </a:rPr>
              <a:t>Application launch screen</a:t>
            </a:r>
          </a:p>
        </p:txBody>
      </p:sp>
      <p:pic>
        <p:nvPicPr>
          <p:cNvPr id="22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5ED8CA19-C22D-4D26-88E7-8187B51A8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4358944" y="3546518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25E98A47-D314-493C-A0F2-72306A0E8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4358944" y="4038716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E57D8147-CE2C-4D26-8708-65B5C5497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4358944" y="4553774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3B26C601-FA47-4C54-A8E3-35DFC7765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4365022" y="5062723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4625C359-DF7B-446C-8C17-D626ED494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6142913" y="3027184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C4D46A36-222A-4D42-9958-53DD267B2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6142914" y="4050146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42252A14-4E3F-410E-8460-652BF7B39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6148992" y="5062723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49F4F7A9-46E2-4DC6-9BFE-1971B74A0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7886468" y="3027184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C5DF21D1-8168-4F33-BAC8-3A4FC8937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7886469" y="3546518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C06EC57E-FC9E-4D4E-B94B-41DD83D12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7886469" y="4050146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8E74F87B-9781-4EA4-9E8E-049FC395F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7886469" y="4565204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1B55DB01-D8BB-4FBB-B621-F5F42AB6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7881117" y="5051293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3521652E-9594-42DE-82DA-CF8451812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9812569" y="3027184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4E963E67-E4CD-4B90-9745-4712B40B6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9812570" y="4050146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F53D8806-6726-4819-849E-219D0E895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9812570" y="4565204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DE8AAFDE-1727-4194-9078-7B62FAAF6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9830078" y="5062723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03B1DA3C-87FE-4C53-BA10-8A0C6CB82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4368832" y="5592313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7C54127F-ADE1-45B6-8D3C-E86ECD48F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6152802" y="5592313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AC2D79DA-4241-4B7E-B537-6AEE0FA1E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7884927" y="5592313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F422C55F-AB92-4468-8D82-BC1BA0D22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267" r="50000" b="9267"/>
          <a:stretch/>
        </p:blipFill>
        <p:spPr bwMode="auto">
          <a:xfrm>
            <a:off x="9833888" y="5592313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86176355-11E0-4E62-960C-C40A01D8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58" r="4286" b="9475"/>
          <a:stretch/>
        </p:blipFill>
        <p:spPr bwMode="auto">
          <a:xfrm>
            <a:off x="6142912" y="3526273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9E126193-84C8-4726-91D1-BBE42C10B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58" r="4286" b="9475"/>
          <a:stretch/>
        </p:blipFill>
        <p:spPr bwMode="auto">
          <a:xfrm>
            <a:off x="6146838" y="4558318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ésultat de recherche d'images pour &quot;android ios windows mac OS chrome OS&quot;">
            <a:extLst>
              <a:ext uri="{FF2B5EF4-FFF2-40B4-BE49-F238E27FC236}">
                <a16:creationId xmlns:a16="http://schemas.microsoft.com/office/drawing/2014/main" id="{E23FC54E-418D-4E95-9966-717360826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" r="79827" b="35823"/>
          <a:stretch/>
        </p:blipFill>
        <p:spPr bwMode="auto">
          <a:xfrm>
            <a:off x="7584673" y="1255896"/>
            <a:ext cx="1082831" cy="9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Résultat de recherche d'images pour &quot;android ios windows mac OS chrome OS&quot;">
            <a:extLst>
              <a:ext uri="{FF2B5EF4-FFF2-40B4-BE49-F238E27FC236}">
                <a16:creationId xmlns:a16="http://schemas.microsoft.com/office/drawing/2014/main" id="{A7E4F559-0DD6-4BB4-9BE0-7896EA9BC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5" t="3047" r="52131" b="32776"/>
          <a:stretch/>
        </p:blipFill>
        <p:spPr bwMode="auto">
          <a:xfrm>
            <a:off x="4013412" y="1304029"/>
            <a:ext cx="1082831" cy="9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Résultat de recherche d'images pour &quot;tick cross icons&quot;">
            <a:extLst>
              <a:ext uri="{FF2B5EF4-FFF2-40B4-BE49-F238E27FC236}">
                <a16:creationId xmlns:a16="http://schemas.microsoft.com/office/drawing/2014/main" id="{E971A435-23BC-4DC8-8D80-3F7A5FC52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58" r="4286" b="9475"/>
          <a:stretch/>
        </p:blipFill>
        <p:spPr bwMode="auto">
          <a:xfrm>
            <a:off x="9807218" y="3536089"/>
            <a:ext cx="398717" cy="3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ésultat de recherche d'images pour &quot;apple ios&quot;">
            <a:extLst>
              <a:ext uri="{FF2B5EF4-FFF2-40B4-BE49-F238E27FC236}">
                <a16:creationId xmlns:a16="http://schemas.microsoft.com/office/drawing/2014/main" id="{057B2ABE-7A5B-4C55-8F81-B5EAAA078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r="56202"/>
          <a:stretch/>
        </p:blipFill>
        <p:spPr bwMode="auto">
          <a:xfrm>
            <a:off x="6008400" y="1248872"/>
            <a:ext cx="718980" cy="89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ésultat de recherche d'images pour &quot;mac os logo&quot;">
            <a:extLst>
              <a:ext uri="{FF2B5EF4-FFF2-40B4-BE49-F238E27FC236}">
                <a16:creationId xmlns:a16="http://schemas.microsoft.com/office/drawing/2014/main" id="{2DBFD58C-26C9-4EDB-BF2D-BB0F23793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22817" b="29556"/>
          <a:stretch/>
        </p:blipFill>
        <p:spPr bwMode="auto">
          <a:xfrm>
            <a:off x="9598914" y="1324809"/>
            <a:ext cx="873809" cy="7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444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A701A3B-B55F-4EDD-97CC-79834347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" y="763850"/>
            <a:ext cx="9985383" cy="6049917"/>
          </a:xfrm>
          <a:prstGeom prst="rect">
            <a:avLst/>
          </a:prstGeom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7524620E-10B5-4582-BB3E-EEEF48E34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57" y="355191"/>
            <a:ext cx="8506097" cy="482549"/>
          </a:xfrm>
        </p:spPr>
        <p:txBody>
          <a:bodyPr/>
          <a:lstStyle/>
          <a:p>
            <a:r>
              <a:rPr lang="en-US" sz="3600" b="1" dirty="0"/>
              <a:t>PWA in the world</a:t>
            </a:r>
            <a:endParaRPr lang="en-IE" sz="36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0B7EE6-95D5-4F5A-BE4F-1C7F93497862}"/>
              </a:ext>
            </a:extLst>
          </p:cNvPr>
          <p:cNvGrpSpPr/>
          <p:nvPr/>
        </p:nvGrpSpPr>
        <p:grpSpPr>
          <a:xfrm>
            <a:off x="224445" y="5157031"/>
            <a:ext cx="3987701" cy="965098"/>
            <a:chOff x="6390" y="4751272"/>
            <a:chExt cx="3987701" cy="965098"/>
          </a:xfrm>
        </p:grpSpPr>
        <p:pic>
          <p:nvPicPr>
            <p:cNvPr id="1026" name="Picture 2" descr="Résultat de recherche d'images pour &quot;amadeus logo&quot;">
              <a:extLst>
                <a:ext uri="{FF2B5EF4-FFF2-40B4-BE49-F238E27FC236}">
                  <a16:creationId xmlns:a16="http://schemas.microsoft.com/office/drawing/2014/main" id="{BDE9F945-4752-4E1B-BF77-5912831F3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20" y="4751272"/>
              <a:ext cx="3285439" cy="482549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</p:spPr>
        </p:pic>
        <p:sp>
          <p:nvSpPr>
            <p:cNvPr id="5" name="Title 4">
              <a:extLst>
                <a:ext uri="{FF2B5EF4-FFF2-40B4-BE49-F238E27FC236}">
                  <a16:creationId xmlns:a16="http://schemas.microsoft.com/office/drawing/2014/main" id="{0CFD4FC1-BFF7-4653-A370-600E30270B4A}"/>
                </a:ext>
              </a:extLst>
            </p:cNvPr>
            <p:cNvSpPr txBox="1">
              <a:spLocks/>
            </p:cNvSpPr>
            <p:nvPr/>
          </p:nvSpPr>
          <p:spPr>
            <a:xfrm>
              <a:off x="6390" y="5233821"/>
              <a:ext cx="3987701" cy="482549"/>
            </a:xfrm>
            <a:prstGeom prst="rect">
              <a:avLst/>
            </a:prstGeom>
          </p:spPr>
          <p:txBody>
            <a:bodyPr vert="horz" lIns="91440" tIns="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/>
                <a:t>Reference Experience</a:t>
              </a:r>
              <a:endParaRPr lang="en-I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5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423FF-812D-484D-99E3-3DBF8BF88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25</a:t>
            </a:fld>
            <a:endParaRPr lang="en-GB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13770A-ABE1-4C88-9ADC-E80C15756734}"/>
              </a:ext>
            </a:extLst>
          </p:cNvPr>
          <p:cNvGrpSpPr/>
          <p:nvPr/>
        </p:nvGrpSpPr>
        <p:grpSpPr>
          <a:xfrm>
            <a:off x="3134228" y="212355"/>
            <a:ext cx="5487609" cy="8874659"/>
            <a:chOff x="241177" y="212355"/>
            <a:chExt cx="5487609" cy="88746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202D58-FD83-4BE7-AF5C-B23AF8556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97" t="26425" r="42545" b="21974"/>
            <a:stretch/>
          </p:blipFill>
          <p:spPr>
            <a:xfrm>
              <a:off x="853440" y="2316480"/>
              <a:ext cx="4165704" cy="677053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52A3C6-DC01-4EF4-AFBF-4AF84D73800C}"/>
                </a:ext>
              </a:extLst>
            </p:cNvPr>
            <p:cNvSpPr/>
            <p:nvPr/>
          </p:nvSpPr>
          <p:spPr>
            <a:xfrm>
              <a:off x="3338512" y="212355"/>
              <a:ext cx="2390274" cy="1960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bg2"/>
                  </a:solidFill>
                  <a:latin typeface="Arial Narrow" panose="020B0606020202030204" pitchFamily="34" charset="0"/>
                </a:rPr>
                <a:t>50% 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  <a:latin typeface="Arial Narrow" panose="020B0606020202030204" pitchFamily="34" charset="0"/>
                </a:rPr>
                <a:t>increase in mobile sessions</a:t>
              </a:r>
              <a:endParaRPr lang="en-IE" dirty="0">
                <a:solidFill>
                  <a:schemeClr val="bg2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754406-D517-4793-A1D0-153C2C9E6DD4}"/>
                </a:ext>
              </a:extLst>
            </p:cNvPr>
            <p:cNvSpPr/>
            <p:nvPr/>
          </p:nvSpPr>
          <p:spPr>
            <a:xfrm>
              <a:off x="241177" y="212355"/>
              <a:ext cx="2826210" cy="1960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bg2"/>
                  </a:solidFill>
                  <a:latin typeface="Arial Narrow" panose="020B0606020202030204" pitchFamily="34" charset="0"/>
                </a:rPr>
                <a:t>150% 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  <a:latin typeface="Arial Narrow" panose="020B0606020202030204" pitchFamily="34" charset="0"/>
                </a:rPr>
                <a:t>increase in engagement for users who add to home screen</a:t>
              </a:r>
              <a:endParaRPr lang="en-IE" dirty="0">
                <a:solidFill>
                  <a:schemeClr val="bg2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B5B7FE-6201-453C-ABCE-6AA72F65D138}"/>
              </a:ext>
            </a:extLst>
          </p:cNvPr>
          <p:cNvGrpSpPr/>
          <p:nvPr/>
        </p:nvGrpSpPr>
        <p:grpSpPr>
          <a:xfrm>
            <a:off x="12187029" y="-190128"/>
            <a:ext cx="5455755" cy="10802675"/>
            <a:chOff x="5036421" y="230496"/>
            <a:chExt cx="5455755" cy="108026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52E960-4A60-41D0-9DE3-D7C385A55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97" t="26425" r="42545" b="21974"/>
            <a:stretch/>
          </p:blipFill>
          <p:spPr>
            <a:xfrm>
              <a:off x="5816737" y="2316480"/>
              <a:ext cx="4165704" cy="677053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4710E95-2145-4635-8919-A69CF6876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270" t="13171" r="40068" b="8492"/>
            <a:stretch/>
          </p:blipFill>
          <p:spPr>
            <a:xfrm>
              <a:off x="6127562" y="3370907"/>
              <a:ext cx="3550509" cy="766226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6DDB68-525E-41CC-9D6A-74EB215C0FC8}"/>
                </a:ext>
              </a:extLst>
            </p:cNvPr>
            <p:cNvSpPr/>
            <p:nvPr/>
          </p:nvSpPr>
          <p:spPr>
            <a:xfrm>
              <a:off x="5036421" y="230497"/>
              <a:ext cx="1666343" cy="1960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bg2"/>
                  </a:solidFill>
                  <a:latin typeface="Arial Narrow" panose="020B0606020202030204" pitchFamily="34" charset="0"/>
                </a:rPr>
                <a:t>76% 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  <a:latin typeface="Arial Narrow" panose="020B0606020202030204" pitchFamily="34" charset="0"/>
                </a:rPr>
                <a:t>Increase in conversion</a:t>
              </a:r>
              <a:endParaRPr lang="en-IE" dirty="0">
                <a:solidFill>
                  <a:schemeClr val="bg2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AF1AB-73E3-42C7-89D1-5CC5F3052775}"/>
                </a:ext>
              </a:extLst>
            </p:cNvPr>
            <p:cNvSpPr/>
            <p:nvPr/>
          </p:nvSpPr>
          <p:spPr>
            <a:xfrm>
              <a:off x="7026377" y="230497"/>
              <a:ext cx="1649395" cy="1960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bg2"/>
                  </a:solidFill>
                  <a:latin typeface="Arial Narrow" panose="020B0606020202030204" pitchFamily="34" charset="0"/>
                </a:rPr>
                <a:t>30% 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  <a:latin typeface="Arial Narrow" panose="020B0606020202030204" pitchFamily="34" charset="0"/>
                </a:rPr>
                <a:t>More active users on Android</a:t>
              </a:r>
              <a:endParaRPr lang="en-IE" dirty="0">
                <a:solidFill>
                  <a:schemeClr val="bg2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67D191-2A8F-44C4-9FF4-CCDA5ED8E034}"/>
                </a:ext>
              </a:extLst>
            </p:cNvPr>
            <p:cNvSpPr/>
            <p:nvPr/>
          </p:nvSpPr>
          <p:spPr>
            <a:xfrm>
              <a:off x="8999623" y="230496"/>
              <a:ext cx="1492553" cy="1960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bg2"/>
                  </a:solidFill>
                  <a:latin typeface="Arial Narrow" panose="020B0606020202030204" pitchFamily="34" charset="0"/>
                </a:rPr>
                <a:t>14% 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  <a:latin typeface="Arial Narrow" panose="020B0606020202030204" pitchFamily="34" charset="0"/>
                </a:rPr>
                <a:t>More active users on iOS</a:t>
              </a:r>
              <a:endParaRPr lang="en-IE" dirty="0">
                <a:solidFill>
                  <a:schemeClr val="bg2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0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-0.7694 0.05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77" y="2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-0.81107 0.0020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6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423FF-812D-484D-99E3-3DBF8BF88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1672BFD-37D9-47A7-B034-E66F2DF2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58" y="355191"/>
            <a:ext cx="5352786" cy="482549"/>
          </a:xfrm>
        </p:spPr>
        <p:txBody>
          <a:bodyPr/>
          <a:lstStyle/>
          <a:p>
            <a:r>
              <a:rPr lang="en-US" dirty="0"/>
              <a:t>Love it ! What should I do ?</a:t>
            </a:r>
            <a:endParaRPr lang="en-I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A1BD60-C290-4F87-B10C-5940CBF53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2" t="23359" r="38125" b="74909"/>
          <a:stretch/>
        </p:blipFill>
        <p:spPr>
          <a:xfrm>
            <a:off x="0" y="0"/>
            <a:ext cx="12226619" cy="60415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4CF4790-AFB8-49C6-AF85-5A548AC58F94}"/>
              </a:ext>
            </a:extLst>
          </p:cNvPr>
          <p:cNvGrpSpPr/>
          <p:nvPr/>
        </p:nvGrpSpPr>
        <p:grpSpPr>
          <a:xfrm>
            <a:off x="-1" y="604158"/>
            <a:ext cx="12226619" cy="6808998"/>
            <a:chOff x="-1" y="604158"/>
            <a:chExt cx="12226619" cy="68089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4DDD12-0236-4FC5-B1A1-EE6304C43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52" t="23831" r="38125" b="24533"/>
            <a:stretch/>
          </p:blipFill>
          <p:spPr>
            <a:xfrm>
              <a:off x="-1" y="604158"/>
              <a:ext cx="12226619" cy="680899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92E7A2-E9C6-422B-B299-66588BC41463}"/>
                </a:ext>
              </a:extLst>
            </p:cNvPr>
            <p:cNvSpPr/>
            <p:nvPr/>
          </p:nvSpPr>
          <p:spPr>
            <a:xfrm>
              <a:off x="739739" y="1715784"/>
              <a:ext cx="934949" cy="606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769747C-A05E-4129-82EE-E1EF698BE94C}"/>
                </a:ext>
              </a:extLst>
            </p:cNvPr>
            <p:cNvSpPr/>
            <p:nvPr/>
          </p:nvSpPr>
          <p:spPr>
            <a:xfrm>
              <a:off x="739739" y="2402615"/>
              <a:ext cx="1861336" cy="11467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40C248-6027-492C-B121-FA494A208568}"/>
                </a:ext>
              </a:extLst>
            </p:cNvPr>
            <p:cNvSpPr/>
            <p:nvPr/>
          </p:nvSpPr>
          <p:spPr>
            <a:xfrm>
              <a:off x="3624516" y="2282289"/>
              <a:ext cx="1861336" cy="12670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B5AEBD-0DB1-45F6-8CC3-E23CE98C43A1}"/>
                </a:ext>
              </a:extLst>
            </p:cNvPr>
            <p:cNvSpPr/>
            <p:nvPr/>
          </p:nvSpPr>
          <p:spPr>
            <a:xfrm>
              <a:off x="6706150" y="2167103"/>
              <a:ext cx="1861336" cy="12670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ACE303-3DE2-45B2-97D1-A6DC7DA077B2}"/>
                </a:ext>
              </a:extLst>
            </p:cNvPr>
            <p:cNvSpPr/>
            <p:nvPr/>
          </p:nvSpPr>
          <p:spPr>
            <a:xfrm>
              <a:off x="3620235" y="1602023"/>
              <a:ext cx="934949" cy="606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1F5AF9-9C91-4BF3-91E5-543681A0691F}"/>
                </a:ext>
              </a:extLst>
            </p:cNvPr>
            <p:cNvSpPr/>
            <p:nvPr/>
          </p:nvSpPr>
          <p:spPr>
            <a:xfrm>
              <a:off x="6636222" y="1502880"/>
              <a:ext cx="934949" cy="606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CA6A40-6A24-4C1D-A682-66F5F0275D6D}"/>
                </a:ext>
              </a:extLst>
            </p:cNvPr>
            <p:cNvSpPr/>
            <p:nvPr/>
          </p:nvSpPr>
          <p:spPr>
            <a:xfrm>
              <a:off x="9779285" y="1504306"/>
              <a:ext cx="934949" cy="606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9BA75AC-F813-4BBF-86EB-C4AE7B228653}"/>
                </a:ext>
              </a:extLst>
            </p:cNvPr>
            <p:cNvSpPr/>
            <p:nvPr/>
          </p:nvSpPr>
          <p:spPr>
            <a:xfrm>
              <a:off x="9779285" y="2161964"/>
              <a:ext cx="1861336" cy="12670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EEED5F-44F9-41E6-999F-05C00F522828}"/>
                </a:ext>
              </a:extLst>
            </p:cNvPr>
            <p:cNvSpPr/>
            <p:nvPr/>
          </p:nvSpPr>
          <p:spPr>
            <a:xfrm>
              <a:off x="1849348" y="1356188"/>
              <a:ext cx="725977" cy="8128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EC3863-A3B4-44B4-A98B-278D0AFF3024}"/>
                </a:ext>
              </a:extLst>
            </p:cNvPr>
            <p:cNvSpPr/>
            <p:nvPr/>
          </p:nvSpPr>
          <p:spPr>
            <a:xfrm>
              <a:off x="4656363" y="1290088"/>
              <a:ext cx="829489" cy="8128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6160C3B-2EE2-4B5F-BAFE-6AA7314B2DF2}"/>
                </a:ext>
              </a:extLst>
            </p:cNvPr>
            <p:cNvSpPr/>
            <p:nvPr/>
          </p:nvSpPr>
          <p:spPr>
            <a:xfrm>
              <a:off x="7770684" y="1092268"/>
              <a:ext cx="831437" cy="8128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b="1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C439C7-979A-45B5-B087-060E0741B4E6}"/>
                </a:ext>
              </a:extLst>
            </p:cNvPr>
            <p:cNvSpPr/>
            <p:nvPr/>
          </p:nvSpPr>
          <p:spPr>
            <a:xfrm>
              <a:off x="10751535" y="1112440"/>
              <a:ext cx="831437" cy="8128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b="1" dirty="0"/>
            </a:p>
          </p:txBody>
        </p:sp>
      </p:grpSp>
      <p:sp>
        <p:nvSpPr>
          <p:cNvPr id="35" name="Title 4">
            <a:extLst>
              <a:ext uri="{FF2B5EF4-FFF2-40B4-BE49-F238E27FC236}">
                <a16:creationId xmlns:a16="http://schemas.microsoft.com/office/drawing/2014/main" id="{8D3B7FBD-2DFA-4E4B-BCAF-D2102D62BD50}"/>
              </a:ext>
            </a:extLst>
          </p:cNvPr>
          <p:cNvSpPr txBox="1">
            <a:spLocks/>
          </p:cNvSpPr>
          <p:nvPr/>
        </p:nvSpPr>
        <p:spPr>
          <a:xfrm>
            <a:off x="292197" y="266376"/>
            <a:ext cx="4896030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PWA : What are next steps ?</a:t>
            </a:r>
            <a:endParaRPr lang="en-I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3427234-2177-4101-8A9E-3E46667DE0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02" y="1305685"/>
            <a:ext cx="441223" cy="4412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AB2D4C3-1D44-4356-8137-DA14A58594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19" y="1352739"/>
            <a:ext cx="531099" cy="531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6476A4A-E407-40D3-AC22-43AF7A793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02" y="1382016"/>
            <a:ext cx="532993" cy="532993"/>
          </a:xfrm>
          <a:prstGeom prst="rect">
            <a:avLst/>
          </a:prstGeom>
        </p:spPr>
      </p:pic>
      <p:sp>
        <p:nvSpPr>
          <p:cNvPr id="55" name="Title 4">
            <a:extLst>
              <a:ext uri="{FF2B5EF4-FFF2-40B4-BE49-F238E27FC236}">
                <a16:creationId xmlns:a16="http://schemas.microsoft.com/office/drawing/2014/main" id="{5993DA3F-275B-42AC-895C-215FB7B301DF}"/>
              </a:ext>
            </a:extLst>
          </p:cNvPr>
          <p:cNvSpPr txBox="1">
            <a:spLocks/>
          </p:cNvSpPr>
          <p:nvPr/>
        </p:nvSpPr>
        <p:spPr>
          <a:xfrm>
            <a:off x="873880" y="1613316"/>
            <a:ext cx="1134297" cy="332892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Launch Icon</a:t>
            </a:r>
            <a:endParaRPr lang="en-IE" sz="1400" b="1" dirty="0"/>
          </a:p>
        </p:txBody>
      </p:sp>
      <p:sp>
        <p:nvSpPr>
          <p:cNvPr id="56" name="Title 4">
            <a:extLst>
              <a:ext uri="{FF2B5EF4-FFF2-40B4-BE49-F238E27FC236}">
                <a16:creationId xmlns:a16="http://schemas.microsoft.com/office/drawing/2014/main" id="{A063D3E4-9207-45E7-A259-62A6519AEE6A}"/>
              </a:ext>
            </a:extLst>
          </p:cNvPr>
          <p:cNvSpPr txBox="1">
            <a:spLocks/>
          </p:cNvSpPr>
          <p:nvPr/>
        </p:nvSpPr>
        <p:spPr>
          <a:xfrm>
            <a:off x="3715808" y="1539247"/>
            <a:ext cx="1134297" cy="332892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File caching</a:t>
            </a:r>
            <a:endParaRPr lang="en-IE" sz="1400" b="1" dirty="0"/>
          </a:p>
        </p:txBody>
      </p:sp>
      <p:sp>
        <p:nvSpPr>
          <p:cNvPr id="57" name="Title 4">
            <a:extLst>
              <a:ext uri="{FF2B5EF4-FFF2-40B4-BE49-F238E27FC236}">
                <a16:creationId xmlns:a16="http://schemas.microsoft.com/office/drawing/2014/main" id="{02059C65-4F9C-451D-94E2-14DE46573EBC}"/>
              </a:ext>
            </a:extLst>
          </p:cNvPr>
          <p:cNvSpPr txBox="1">
            <a:spLocks/>
          </p:cNvSpPr>
          <p:nvPr/>
        </p:nvSpPr>
        <p:spPr>
          <a:xfrm>
            <a:off x="6752317" y="1518516"/>
            <a:ext cx="1432392" cy="332892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Offline support</a:t>
            </a:r>
            <a:endParaRPr lang="en-IE" sz="1400" b="1" dirty="0"/>
          </a:p>
        </p:txBody>
      </p:sp>
      <p:pic>
        <p:nvPicPr>
          <p:cNvPr id="2068" name="Picture 20" descr="Résultat de recherche d'images pour &quot;no icon&quot;">
            <a:extLst>
              <a:ext uri="{FF2B5EF4-FFF2-40B4-BE49-F238E27FC236}">
                <a16:creationId xmlns:a16="http://schemas.microsoft.com/office/drawing/2014/main" id="{96EB0F0C-0355-484D-9765-DF94471A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027" y="1350871"/>
            <a:ext cx="263363" cy="26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B1C262-140E-480C-9E2F-58C37A69BC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789" y="1423626"/>
            <a:ext cx="340121" cy="340121"/>
          </a:xfrm>
          <a:prstGeom prst="rect">
            <a:avLst/>
          </a:prstGeom>
        </p:spPr>
      </p:pic>
      <p:sp>
        <p:nvSpPr>
          <p:cNvPr id="62" name="Title 4">
            <a:extLst>
              <a:ext uri="{FF2B5EF4-FFF2-40B4-BE49-F238E27FC236}">
                <a16:creationId xmlns:a16="http://schemas.microsoft.com/office/drawing/2014/main" id="{D58E4CCC-D863-437D-AA59-439B9D2A139A}"/>
              </a:ext>
            </a:extLst>
          </p:cNvPr>
          <p:cNvSpPr txBox="1">
            <a:spLocks/>
          </p:cNvSpPr>
          <p:nvPr/>
        </p:nvSpPr>
        <p:spPr>
          <a:xfrm>
            <a:off x="9856003" y="1479747"/>
            <a:ext cx="1158751" cy="332892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Notifications</a:t>
            </a:r>
            <a:endParaRPr lang="en-IE" sz="1400" b="1" dirty="0"/>
          </a:p>
        </p:txBody>
      </p:sp>
      <p:sp>
        <p:nvSpPr>
          <p:cNvPr id="64" name="Title 4">
            <a:extLst>
              <a:ext uri="{FF2B5EF4-FFF2-40B4-BE49-F238E27FC236}">
                <a16:creationId xmlns:a16="http://schemas.microsoft.com/office/drawing/2014/main" id="{9C19B35C-F583-4211-AC3F-F4404C41AA0D}"/>
              </a:ext>
            </a:extLst>
          </p:cNvPr>
          <p:cNvSpPr txBox="1">
            <a:spLocks/>
          </p:cNvSpPr>
          <p:nvPr/>
        </p:nvSpPr>
        <p:spPr>
          <a:xfrm>
            <a:off x="696256" y="2131041"/>
            <a:ext cx="1963707" cy="1321393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Create icons</a:t>
            </a:r>
          </a:p>
          <a:p>
            <a:r>
              <a:rPr lang="en-US" sz="1600" dirty="0"/>
              <a:t>Create splash screens</a:t>
            </a:r>
          </a:p>
          <a:p>
            <a:r>
              <a:rPr lang="en-US" sz="1600" dirty="0"/>
              <a:t>Add manifest file</a:t>
            </a:r>
          </a:p>
          <a:p>
            <a:endParaRPr lang="en-US" sz="1600" dirty="0"/>
          </a:p>
          <a:p>
            <a:r>
              <a:rPr lang="en-US" sz="1600" dirty="0"/>
              <a:t>Effort :</a:t>
            </a:r>
          </a:p>
          <a:p>
            <a:endParaRPr lang="en-IE" sz="1600" dirty="0"/>
          </a:p>
        </p:txBody>
      </p:sp>
      <p:sp>
        <p:nvSpPr>
          <p:cNvPr id="65" name="Title 4">
            <a:extLst>
              <a:ext uri="{FF2B5EF4-FFF2-40B4-BE49-F238E27FC236}">
                <a16:creationId xmlns:a16="http://schemas.microsoft.com/office/drawing/2014/main" id="{FE342AC1-79F4-45C4-97EF-D404651A70F5}"/>
              </a:ext>
            </a:extLst>
          </p:cNvPr>
          <p:cNvSpPr txBox="1">
            <a:spLocks/>
          </p:cNvSpPr>
          <p:nvPr/>
        </p:nvSpPr>
        <p:spPr>
          <a:xfrm>
            <a:off x="3701339" y="2118825"/>
            <a:ext cx="1784512" cy="1321393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List assets</a:t>
            </a:r>
          </a:p>
          <a:p>
            <a:r>
              <a:rPr lang="en-US" sz="1600" dirty="0"/>
              <a:t>Add service worker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Effort :</a:t>
            </a:r>
          </a:p>
          <a:p>
            <a:endParaRPr lang="en-IE" sz="1600" dirty="0"/>
          </a:p>
        </p:txBody>
      </p:sp>
      <p:sp>
        <p:nvSpPr>
          <p:cNvPr id="66" name="Title 4">
            <a:extLst>
              <a:ext uri="{FF2B5EF4-FFF2-40B4-BE49-F238E27FC236}">
                <a16:creationId xmlns:a16="http://schemas.microsoft.com/office/drawing/2014/main" id="{8BC2BAFE-DA74-43C0-AFF1-F8672765F9FA}"/>
              </a:ext>
            </a:extLst>
          </p:cNvPr>
          <p:cNvSpPr txBox="1">
            <a:spLocks/>
          </p:cNvSpPr>
          <p:nvPr/>
        </p:nvSpPr>
        <p:spPr>
          <a:xfrm>
            <a:off x="6722302" y="2107606"/>
            <a:ext cx="1851585" cy="1321393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List offline pages</a:t>
            </a:r>
          </a:p>
          <a:p>
            <a:r>
              <a:rPr lang="en-US" sz="1600" dirty="0"/>
              <a:t>Add to manifest</a:t>
            </a:r>
          </a:p>
          <a:p>
            <a:r>
              <a:rPr lang="en-US" sz="1600" dirty="0"/>
              <a:t>Manage fallback</a:t>
            </a:r>
          </a:p>
          <a:p>
            <a:endParaRPr lang="en-US" sz="1600" dirty="0"/>
          </a:p>
          <a:p>
            <a:r>
              <a:rPr lang="en-US" sz="1600" dirty="0"/>
              <a:t>Effort :</a:t>
            </a:r>
          </a:p>
          <a:p>
            <a:endParaRPr lang="en-IE" sz="1600" dirty="0"/>
          </a:p>
        </p:txBody>
      </p:sp>
      <p:sp>
        <p:nvSpPr>
          <p:cNvPr id="67" name="Title 4">
            <a:extLst>
              <a:ext uri="{FF2B5EF4-FFF2-40B4-BE49-F238E27FC236}">
                <a16:creationId xmlns:a16="http://schemas.microsoft.com/office/drawing/2014/main" id="{6E08CAA6-7F03-4A3F-A39E-457D80F448C3}"/>
              </a:ext>
            </a:extLst>
          </p:cNvPr>
          <p:cNvSpPr txBox="1">
            <a:spLocks/>
          </p:cNvSpPr>
          <p:nvPr/>
        </p:nvSpPr>
        <p:spPr>
          <a:xfrm>
            <a:off x="9698533" y="2106020"/>
            <a:ext cx="1902332" cy="1321393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Select provider</a:t>
            </a:r>
          </a:p>
          <a:p>
            <a:r>
              <a:rPr lang="en-US" sz="1600" dirty="0"/>
              <a:t>Identify notifications</a:t>
            </a:r>
          </a:p>
          <a:p>
            <a:r>
              <a:rPr lang="en-US" sz="1600" dirty="0"/>
              <a:t>Add handler</a:t>
            </a:r>
          </a:p>
          <a:p>
            <a:endParaRPr lang="en-US" sz="1600" dirty="0"/>
          </a:p>
          <a:p>
            <a:r>
              <a:rPr lang="en-US" sz="1600" dirty="0"/>
              <a:t>Effort :</a:t>
            </a:r>
          </a:p>
          <a:p>
            <a:endParaRPr lang="en-IE" sz="1600" dirty="0"/>
          </a:p>
        </p:txBody>
      </p:sp>
      <p:pic>
        <p:nvPicPr>
          <p:cNvPr id="1026" name="Picture 2" descr="Résultat de recherche d'images pour &quot;man digging icon&quot;">
            <a:extLst>
              <a:ext uri="{FF2B5EF4-FFF2-40B4-BE49-F238E27FC236}">
                <a16:creationId xmlns:a16="http://schemas.microsoft.com/office/drawing/2014/main" id="{B5DEEB32-CB43-49E3-AFAC-BB836A9E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16" y="3131441"/>
            <a:ext cx="241491" cy="21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Résultat de recherche d'images pour &quot;man digging icon&quot;">
            <a:extLst>
              <a:ext uri="{FF2B5EF4-FFF2-40B4-BE49-F238E27FC236}">
                <a16:creationId xmlns:a16="http://schemas.microsoft.com/office/drawing/2014/main" id="{8CC1E894-14A3-4A64-A724-F1B0C922F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72" y="3102659"/>
            <a:ext cx="241491" cy="21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Résultat de recherche d'images pour &quot;man digging icon&quot;">
            <a:extLst>
              <a:ext uri="{FF2B5EF4-FFF2-40B4-BE49-F238E27FC236}">
                <a16:creationId xmlns:a16="http://schemas.microsoft.com/office/drawing/2014/main" id="{4C7F2431-3011-44D0-996C-D1AFF7CC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425" y="3102658"/>
            <a:ext cx="241491" cy="21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Résultat de recherche d'images pour &quot;man digging icon&quot;">
            <a:extLst>
              <a:ext uri="{FF2B5EF4-FFF2-40B4-BE49-F238E27FC236}">
                <a16:creationId xmlns:a16="http://schemas.microsoft.com/office/drawing/2014/main" id="{2762E057-F809-4347-A4AB-8586EEFF9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423" y="3099566"/>
            <a:ext cx="241491" cy="21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Résultat de recherche d'images pour &quot;man digging icon&quot;">
            <a:extLst>
              <a:ext uri="{FF2B5EF4-FFF2-40B4-BE49-F238E27FC236}">
                <a16:creationId xmlns:a16="http://schemas.microsoft.com/office/drawing/2014/main" id="{1B2EBDD3-F96C-4DFC-BE09-36D1CF33A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208" y="3087415"/>
            <a:ext cx="241491" cy="21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Résultat de recherche d'images pour &quot;man digging icon&quot;">
            <a:extLst>
              <a:ext uri="{FF2B5EF4-FFF2-40B4-BE49-F238E27FC236}">
                <a16:creationId xmlns:a16="http://schemas.microsoft.com/office/drawing/2014/main" id="{8C1B4448-6E53-4692-973F-7F278679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451" y="3087415"/>
            <a:ext cx="241491" cy="21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Résultat de recherche d'images pour &quot;man digging icon&quot;">
            <a:extLst>
              <a:ext uri="{FF2B5EF4-FFF2-40B4-BE49-F238E27FC236}">
                <a16:creationId xmlns:a16="http://schemas.microsoft.com/office/drawing/2014/main" id="{CA8811F1-08F9-48E9-98F3-CBF0B88F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449" y="3087415"/>
            <a:ext cx="241491" cy="21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B29F8E1-7297-4415-94A7-3454C95526CD}"/>
              </a:ext>
            </a:extLst>
          </p:cNvPr>
          <p:cNvSpPr/>
          <p:nvPr/>
        </p:nvSpPr>
        <p:spPr>
          <a:xfrm>
            <a:off x="3262823" y="781683"/>
            <a:ext cx="2975332" cy="640724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DD270F-92B4-4F3B-9355-82210268B32C}"/>
              </a:ext>
            </a:extLst>
          </p:cNvPr>
          <p:cNvSpPr/>
          <p:nvPr/>
        </p:nvSpPr>
        <p:spPr>
          <a:xfrm>
            <a:off x="6148507" y="26035"/>
            <a:ext cx="3028079" cy="741315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D4B4AB0-F9EE-4F0F-9A00-8573FFF56846}"/>
              </a:ext>
            </a:extLst>
          </p:cNvPr>
          <p:cNvSpPr/>
          <p:nvPr/>
        </p:nvSpPr>
        <p:spPr>
          <a:xfrm>
            <a:off x="9069036" y="-28918"/>
            <a:ext cx="3157582" cy="741315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147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9" grpId="0" animBg="1"/>
      <p:bldP spid="80" grpId="0" animBg="1"/>
      <p:bldP spid="8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423FF-812D-484D-99E3-3DBF8BF88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49F9E6D-9FE0-4E40-8EF4-2AD3348BD6B3}"/>
              </a:ext>
            </a:extLst>
          </p:cNvPr>
          <p:cNvSpPr txBox="1">
            <a:spLocks/>
          </p:cNvSpPr>
          <p:nvPr/>
        </p:nvSpPr>
        <p:spPr>
          <a:xfrm>
            <a:off x="340325" y="266376"/>
            <a:ext cx="4896030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PWA : Key </a:t>
            </a:r>
            <a:r>
              <a:rPr lang="en-US" sz="4000" b="1" dirty="0" err="1"/>
              <a:t>takeways</a:t>
            </a:r>
            <a:endParaRPr lang="en-IE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357CF6-6067-4F03-8209-98DA17DEA410}"/>
              </a:ext>
            </a:extLst>
          </p:cNvPr>
          <p:cNvGrpSpPr/>
          <p:nvPr/>
        </p:nvGrpSpPr>
        <p:grpSpPr>
          <a:xfrm>
            <a:off x="1652529" y="1591937"/>
            <a:ext cx="10124430" cy="1116507"/>
            <a:chOff x="1652529" y="1591937"/>
            <a:chExt cx="10124430" cy="11165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8F6062-BDF2-4914-8417-0383E30E6FE3}"/>
                </a:ext>
              </a:extLst>
            </p:cNvPr>
            <p:cNvSpPr txBox="1"/>
            <p:nvPr/>
          </p:nvSpPr>
          <p:spPr>
            <a:xfrm>
              <a:off x="2843632" y="1591937"/>
              <a:ext cx="8933327" cy="92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 dirty="0">
                  <a:solidFill>
                    <a:srgbClr val="005EB8"/>
                  </a:solidFill>
                  <a:latin typeface="Amadeus" panose="02000506020000020004" pitchFamily="50" charset="0"/>
                </a:rPr>
                <a:t>Better, faster, stronger mobile web </a:t>
              </a:r>
            </a:p>
          </p:txBody>
        </p:sp>
        <p:pic>
          <p:nvPicPr>
            <p:cNvPr id="1026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AAF2B277-BA1C-4892-AE3E-3D95935B27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6" t="9413" r="74910" b="64575"/>
            <a:stretch/>
          </p:blipFill>
          <p:spPr bwMode="auto">
            <a:xfrm>
              <a:off x="1652529" y="1675291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3329A-9E3F-4A8C-ADDE-5A2B3D81F5EE}"/>
              </a:ext>
            </a:extLst>
          </p:cNvPr>
          <p:cNvGrpSpPr/>
          <p:nvPr/>
        </p:nvGrpSpPr>
        <p:grpSpPr>
          <a:xfrm>
            <a:off x="1615043" y="2606625"/>
            <a:ext cx="9331519" cy="1087472"/>
            <a:chOff x="1615043" y="2606625"/>
            <a:chExt cx="9331519" cy="1087472"/>
          </a:xfrm>
        </p:grpSpPr>
        <p:pic>
          <p:nvPicPr>
            <p:cNvPr id="6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65C6AAE9-B701-473A-9C23-25135A1BCF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6" t="8516" r="53400" b="65472"/>
            <a:stretch/>
          </p:blipFill>
          <p:spPr bwMode="auto">
            <a:xfrm>
              <a:off x="1615043" y="2660944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E975BF-642F-424E-B103-96CB6ACD154D}"/>
                </a:ext>
              </a:extLst>
            </p:cNvPr>
            <p:cNvSpPr/>
            <p:nvPr/>
          </p:nvSpPr>
          <p:spPr>
            <a:xfrm>
              <a:off x="2843632" y="2606625"/>
              <a:ext cx="8102930" cy="9202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 dirty="0">
                  <a:solidFill>
                    <a:srgbClr val="005EB8"/>
                  </a:solidFill>
                  <a:latin typeface="Amadeus" panose="02000506020000020004" pitchFamily="50" charset="0"/>
                </a:rPr>
                <a:t>Your app is always up to date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A1A7FA-8440-431B-8EFF-79E810DF2793}"/>
              </a:ext>
            </a:extLst>
          </p:cNvPr>
          <p:cNvGrpSpPr/>
          <p:nvPr/>
        </p:nvGrpSpPr>
        <p:grpSpPr>
          <a:xfrm>
            <a:off x="1626917" y="3635539"/>
            <a:ext cx="7328647" cy="1118434"/>
            <a:chOff x="1626917" y="3635539"/>
            <a:chExt cx="7328647" cy="1118434"/>
          </a:xfrm>
        </p:grpSpPr>
        <p:pic>
          <p:nvPicPr>
            <p:cNvPr id="7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F82A367D-03A8-4214-9504-A52F264702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72" t="8260" r="30894" b="65728"/>
            <a:stretch/>
          </p:blipFill>
          <p:spPr bwMode="auto">
            <a:xfrm>
              <a:off x="1626917" y="3720820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54DBE2-23D6-4FB3-84C6-79F3F5EA69CE}"/>
                </a:ext>
              </a:extLst>
            </p:cNvPr>
            <p:cNvSpPr/>
            <p:nvPr/>
          </p:nvSpPr>
          <p:spPr>
            <a:xfrm>
              <a:off x="2859564" y="3635539"/>
              <a:ext cx="6096000" cy="9202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 dirty="0">
                  <a:solidFill>
                    <a:srgbClr val="005EB8"/>
                  </a:solidFill>
                  <a:latin typeface="Amadeus" panose="02000506020000020004" pitchFamily="50" charset="0"/>
                </a:rPr>
                <a:t>Offline support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821D4B-C4F2-4CC8-AA46-4E0A79447FCE}"/>
              </a:ext>
            </a:extLst>
          </p:cNvPr>
          <p:cNvGrpSpPr/>
          <p:nvPr/>
        </p:nvGrpSpPr>
        <p:grpSpPr>
          <a:xfrm>
            <a:off x="1627072" y="4669749"/>
            <a:ext cx="6773508" cy="1100158"/>
            <a:chOff x="1615040" y="4717877"/>
            <a:chExt cx="6773508" cy="1100158"/>
          </a:xfrm>
        </p:grpSpPr>
        <p:pic>
          <p:nvPicPr>
            <p:cNvPr id="8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4304D79A-C8BF-408A-A126-04951E9E6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88" t="8858" r="8778" b="65130"/>
            <a:stretch/>
          </p:blipFill>
          <p:spPr bwMode="auto">
            <a:xfrm>
              <a:off x="1615040" y="4784882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17D174-0430-4F95-8384-6D26E733019E}"/>
                </a:ext>
              </a:extLst>
            </p:cNvPr>
            <p:cNvSpPr/>
            <p:nvPr/>
          </p:nvSpPr>
          <p:spPr>
            <a:xfrm>
              <a:off x="2843632" y="4717877"/>
              <a:ext cx="5544916" cy="920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 dirty="0">
                  <a:solidFill>
                    <a:srgbClr val="005EB8"/>
                  </a:solidFill>
                  <a:latin typeface="Amadeus" panose="02000506020000020004" pitchFamily="50" charset="0"/>
                </a:rPr>
                <a:t>Progressive : step by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4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484E69F-34A4-4EE0-9A59-995E32201A5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"/>
          <a:stretch/>
        </p:blipFill>
        <p:spPr>
          <a:xfrm flipH="1">
            <a:off x="0" y="-1"/>
            <a:ext cx="12192000" cy="691557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251E6C-CBD7-4BBA-9336-D4359F2EFE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29E8B66-804E-F346-870B-A9A227C16B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2441" y="1299921"/>
            <a:ext cx="3402429" cy="914400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3960BF2F-18FA-144F-8FB5-95D56540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0C1E18-FF82-41A5-A6B9-663D1EA92082}"/>
              </a:ext>
            </a:extLst>
          </p:cNvPr>
          <p:cNvCxnSpPr>
            <a:cxnSpLocks/>
          </p:cNvCxnSpPr>
          <p:nvPr/>
        </p:nvCxnSpPr>
        <p:spPr>
          <a:xfrm>
            <a:off x="924449" y="1615090"/>
            <a:ext cx="0" cy="844165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Freeform 5">
            <a:extLst>
              <a:ext uri="{FF2B5EF4-FFF2-40B4-BE49-F238E27FC236}">
                <a16:creationId xmlns:a16="http://schemas.microsoft.com/office/drawing/2014/main" id="{D930AE38-3F42-42A5-BDAE-1BCCE7F33F9F}"/>
              </a:ext>
            </a:extLst>
          </p:cNvPr>
          <p:cNvSpPr>
            <a:spLocks noEditPoints="1"/>
          </p:cNvSpPr>
          <p:nvPr/>
        </p:nvSpPr>
        <p:spPr bwMode="auto">
          <a:xfrm>
            <a:off x="368531" y="325027"/>
            <a:ext cx="1294743" cy="179469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B9135FF-5E10-4813-A7B6-5485889BB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7100" y="2837464"/>
            <a:ext cx="3771900" cy="373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4BFC4D-15CB-4148-8645-33DC13FC2AB7}"/>
              </a:ext>
            </a:extLst>
          </p:cNvPr>
          <p:cNvSpPr txBox="1"/>
          <p:nvPr/>
        </p:nvSpPr>
        <p:spPr>
          <a:xfrm>
            <a:off x="368531" y="6133985"/>
            <a:ext cx="5013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Amadeus Digital Forum 2020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42664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C84832-7F7D-4D22-966A-B5C46F711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37" y="1139477"/>
            <a:ext cx="9428922" cy="5303769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EC07A872-35A0-44ED-A1A0-958A1542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37" y="414754"/>
            <a:ext cx="4414611" cy="482549"/>
          </a:xfrm>
        </p:spPr>
        <p:txBody>
          <a:bodyPr/>
          <a:lstStyle/>
          <a:p>
            <a:r>
              <a:rPr lang="en-US" dirty="0"/>
              <a:t>Memory consumption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2301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problem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1CC41DC-15AA-433A-B487-54E1432DD104}"/>
              </a:ext>
            </a:extLst>
          </p:cNvPr>
          <p:cNvSpPr txBox="1">
            <a:spLocks/>
          </p:cNvSpPr>
          <p:nvPr/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it worth installing the app ?</a:t>
            </a:r>
          </a:p>
        </p:txBody>
      </p:sp>
      <p:pic>
        <p:nvPicPr>
          <p:cNvPr id="1036" name="Picture 12" descr="Résultat de recherche d'images pour &quot;google play icon&quot;">
            <a:extLst>
              <a:ext uri="{FF2B5EF4-FFF2-40B4-BE49-F238E27FC236}">
                <a16:creationId xmlns:a16="http://schemas.microsoft.com/office/drawing/2014/main" id="{D630D053-BA39-4193-A2C7-B84E5281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064857"/>
            <a:ext cx="2000646" cy="200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app store icon&quot;">
            <a:extLst>
              <a:ext uri="{FF2B5EF4-FFF2-40B4-BE49-F238E27FC236}">
                <a16:creationId xmlns:a16="http://schemas.microsoft.com/office/drawing/2014/main" id="{9E1951AC-A4CD-43BB-8B8F-452601D2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11" y="1924706"/>
            <a:ext cx="1825490" cy="182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ésultat de recherche d'images pour &quot;chrome icon&quot;">
            <a:extLst>
              <a:ext uri="{FF2B5EF4-FFF2-40B4-BE49-F238E27FC236}">
                <a16:creationId xmlns:a16="http://schemas.microsoft.com/office/drawing/2014/main" id="{C840F3E5-DD8A-49A5-B1B5-C9E528E1F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97" y="4063743"/>
            <a:ext cx="1868306" cy="186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ésultat de recherche d'images pour &quot;safari icon&quot;">
            <a:extLst>
              <a:ext uri="{FF2B5EF4-FFF2-40B4-BE49-F238E27FC236}">
                <a16:creationId xmlns:a16="http://schemas.microsoft.com/office/drawing/2014/main" id="{32B66E17-310D-4090-B57A-BFD25B47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033" y="1720732"/>
            <a:ext cx="2098869" cy="209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associée">
            <a:extLst>
              <a:ext uri="{FF2B5EF4-FFF2-40B4-BE49-F238E27FC236}">
                <a16:creationId xmlns:a16="http://schemas.microsoft.com/office/drawing/2014/main" id="{5A7AFAB1-1AAE-4732-AB52-FEFE8D173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8546" r="19215" b="21302"/>
          <a:stretch/>
        </p:blipFill>
        <p:spPr bwMode="auto">
          <a:xfrm>
            <a:off x="5063538" y="3142427"/>
            <a:ext cx="1394068" cy="13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3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Progressive Web Application to the rescue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A8417-2055-49EA-9F64-98093D36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170BA-A8DA-48F2-8F2C-E04F9F645A41}"/>
              </a:ext>
            </a:extLst>
          </p:cNvPr>
          <p:cNvSpPr/>
          <p:nvPr/>
        </p:nvSpPr>
        <p:spPr>
          <a:xfrm>
            <a:off x="-1" y="616226"/>
            <a:ext cx="1729409" cy="703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774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Résultat de recherche d'images pour &quot;speed fast&quot;">
            <a:extLst>
              <a:ext uri="{FF2B5EF4-FFF2-40B4-BE49-F238E27FC236}">
                <a16:creationId xmlns:a16="http://schemas.microsoft.com/office/drawing/2014/main" id="{6EE3D759-DFFA-4388-BEFE-EE95DDDA3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9"/>
          <a:stretch/>
        </p:blipFill>
        <p:spPr bwMode="auto">
          <a:xfrm>
            <a:off x="-7746" y="1"/>
            <a:ext cx="1219974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712788" y="642045"/>
            <a:ext cx="3266545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446178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ACC98-4E3A-45DA-A34B-454D00FF7A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CE02C-EA62-4CB2-94A4-C7E918E15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F2D1F-8D06-48F3-A8E0-F62DECD80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DD0FB7-0A6D-47CB-BCCD-C6D386F8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CD1C05-2346-4334-9212-B0D211CA54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D2393-D42E-4021-9E68-BBDC7FF5B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05EACF-A694-4B81-B576-D5778FC52D35}"/>
              </a:ext>
            </a:extLst>
          </p:cNvPr>
          <p:cNvGrpSpPr/>
          <p:nvPr/>
        </p:nvGrpSpPr>
        <p:grpSpPr>
          <a:xfrm>
            <a:off x="1388744" y="1776312"/>
            <a:ext cx="5321165" cy="2588503"/>
            <a:chOff x="1388744" y="1776312"/>
            <a:chExt cx="5321165" cy="2588503"/>
          </a:xfrm>
        </p:grpSpPr>
        <p:pic>
          <p:nvPicPr>
            <p:cNvPr id="8" name="Picture 8" descr="Résultat de recherche d'images pour &quot;app store icon&quot;">
              <a:extLst>
                <a:ext uri="{FF2B5EF4-FFF2-40B4-BE49-F238E27FC236}">
                  <a16:creationId xmlns:a16="http://schemas.microsoft.com/office/drawing/2014/main" id="{5E9E59CB-29FF-4989-B87F-82FBC66A8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744" y="1776312"/>
              <a:ext cx="514351" cy="51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ésultat de recherche d'images pour &quot;chrome icon&quot;">
              <a:extLst>
                <a:ext uri="{FF2B5EF4-FFF2-40B4-BE49-F238E27FC236}">
                  <a16:creationId xmlns:a16="http://schemas.microsoft.com/office/drawing/2014/main" id="{796B6519-DEE0-42EC-BD1A-DB9006B5B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5558" y="3637266"/>
              <a:ext cx="514351" cy="51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0BF0B012-D01C-42AC-A17D-F77DD721C74E}"/>
                </a:ext>
              </a:extLst>
            </p:cNvPr>
            <p:cNvSpPr/>
            <p:nvPr/>
          </p:nvSpPr>
          <p:spPr>
            <a:xfrm rot="18808403">
              <a:off x="1500295" y="2215750"/>
              <a:ext cx="297010" cy="29701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D4AC0F30-AB11-46A2-A54E-3A325E058B86}"/>
                </a:ext>
              </a:extLst>
            </p:cNvPr>
            <p:cNvSpPr/>
            <p:nvPr/>
          </p:nvSpPr>
          <p:spPr>
            <a:xfrm rot="18808403">
              <a:off x="6302717" y="4067805"/>
              <a:ext cx="297010" cy="29701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93EAFB-F5B9-4758-BC87-D7952BDF5796}"/>
              </a:ext>
            </a:extLst>
          </p:cNvPr>
          <p:cNvGrpSpPr/>
          <p:nvPr/>
        </p:nvGrpSpPr>
        <p:grpSpPr>
          <a:xfrm>
            <a:off x="-11429" y="-15739"/>
            <a:ext cx="12199746" cy="6889477"/>
            <a:chOff x="-11429" y="-15739"/>
            <a:chExt cx="12199746" cy="68894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D57CE-AC0C-44FE-8B01-3FDF1F3AA860}"/>
                </a:ext>
              </a:extLst>
            </p:cNvPr>
            <p:cNvSpPr/>
            <p:nvPr/>
          </p:nvSpPr>
          <p:spPr>
            <a:xfrm>
              <a:off x="-11429" y="-15739"/>
              <a:ext cx="12199746" cy="6889477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6" name="Picture 12" descr="Résultat de recherche d'images pour &quot;google play icon&quot;">
              <a:extLst>
                <a:ext uri="{FF2B5EF4-FFF2-40B4-BE49-F238E27FC236}">
                  <a16:creationId xmlns:a16="http://schemas.microsoft.com/office/drawing/2014/main" id="{AED98997-9DA6-4495-830A-1E3C40477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9212" y="2356838"/>
              <a:ext cx="2000646" cy="2000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Résultat de recherche d'images pour &quot;app store icon&quot;">
              <a:extLst>
                <a:ext uri="{FF2B5EF4-FFF2-40B4-BE49-F238E27FC236}">
                  <a16:creationId xmlns:a16="http://schemas.microsoft.com/office/drawing/2014/main" id="{566E6ACB-6753-4225-935F-79DB81F99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080" y="2516254"/>
              <a:ext cx="1825490" cy="1825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267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247B7-DC8A-4142-85AB-CF1865AE5ED8}"/>
              </a:ext>
            </a:extLst>
          </p:cNvPr>
          <p:cNvSpPr/>
          <p:nvPr/>
        </p:nvSpPr>
        <p:spPr>
          <a:xfrm>
            <a:off x="-463497" y="0"/>
            <a:ext cx="12666129" cy="688947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34" name="Picture 14" descr="Résultat de recherche d'images pour &quot;iphone 7 border transparent background&quot;">
            <a:extLst>
              <a:ext uri="{FF2B5EF4-FFF2-40B4-BE49-F238E27FC236}">
                <a16:creationId xmlns:a16="http://schemas.microsoft.com/office/drawing/2014/main" id="{97DBFC06-6E01-4021-957F-EAF261DD5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6" t="13648" r="23616" b="14693"/>
          <a:stretch/>
        </p:blipFill>
        <p:spPr bwMode="auto">
          <a:xfrm>
            <a:off x="384055" y="-627027"/>
            <a:ext cx="4236698" cy="800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3550a572-6bbb-4307-aa93-585f9b14dbfa@EURPRD10">
            <a:extLst>
              <a:ext uri="{FF2B5EF4-FFF2-40B4-BE49-F238E27FC236}">
                <a16:creationId xmlns:a16="http://schemas.microsoft.com/office/drawing/2014/main" id="{0D3CC59F-AFA4-420B-9A90-3AC914F8A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44" y="402299"/>
            <a:ext cx="3315151" cy="596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0E80BDD-FC22-4E0B-9A32-418122D4F5F1}"/>
              </a:ext>
            </a:extLst>
          </p:cNvPr>
          <p:cNvGrpSpPr/>
          <p:nvPr/>
        </p:nvGrpSpPr>
        <p:grpSpPr>
          <a:xfrm>
            <a:off x="4510594" y="342536"/>
            <a:ext cx="2560570" cy="6327046"/>
            <a:chOff x="4510594" y="342536"/>
            <a:chExt cx="2560570" cy="632704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D872317-4908-4D13-AB34-F67E73A9620D}"/>
                </a:ext>
              </a:extLst>
            </p:cNvPr>
            <p:cNvGrpSpPr/>
            <p:nvPr/>
          </p:nvGrpSpPr>
          <p:grpSpPr>
            <a:xfrm flipH="1">
              <a:off x="4523485" y="2830275"/>
              <a:ext cx="429212" cy="2731989"/>
              <a:chOff x="1354589" y="2845156"/>
              <a:chExt cx="304649" cy="267148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1F645AD-0E23-47D1-8781-DB7A7B557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8612" y="5516639"/>
                <a:ext cx="300626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70035A8-4BAB-43F9-A9A7-88E9098D92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4589" y="2845156"/>
                <a:ext cx="300626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E32F9D-AD22-44E9-AADB-78D46DD54FE4}"/>
                </a:ext>
              </a:extLst>
            </p:cNvPr>
            <p:cNvGrpSpPr/>
            <p:nvPr/>
          </p:nvGrpSpPr>
          <p:grpSpPr>
            <a:xfrm flipH="1">
              <a:off x="4524169" y="627505"/>
              <a:ext cx="433882" cy="491597"/>
              <a:chOff x="1358612" y="2845156"/>
              <a:chExt cx="305913" cy="267148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7474A42-6090-4DA8-A903-DA7F41E41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8612" y="5516639"/>
                <a:ext cx="300626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F29AB20-3715-449F-9039-001AF7F032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3406" y="2845156"/>
                <a:ext cx="493" cy="265804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4320BC6-2078-4311-93D3-C4E539F22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3899" y="2845156"/>
                <a:ext cx="300626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D2576B-187A-4817-867C-C23A48A33B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5537" y="1127730"/>
              <a:ext cx="699" cy="170254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49A0EFF-A09F-4DA7-A889-08EDD6DD4A8A}"/>
                </a:ext>
              </a:extLst>
            </p:cNvPr>
            <p:cNvSpPr/>
            <p:nvPr/>
          </p:nvSpPr>
          <p:spPr>
            <a:xfrm>
              <a:off x="4970404" y="342536"/>
              <a:ext cx="1422742" cy="105090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2"/>
                  </a:solidFill>
                </a:rPr>
                <a:t>URL bar</a:t>
              </a:r>
              <a:endParaRPr lang="en-IE" sz="2400" dirty="0">
                <a:solidFill>
                  <a:schemeClr val="tx2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E3DCA0B-A190-40C9-B333-BA6574E2A0CE}"/>
                </a:ext>
              </a:extLst>
            </p:cNvPr>
            <p:cNvSpPr/>
            <p:nvPr/>
          </p:nvSpPr>
          <p:spPr>
            <a:xfrm>
              <a:off x="4954333" y="5201206"/>
              <a:ext cx="2113113" cy="105090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Cookie consent</a:t>
              </a:r>
              <a:endParaRPr lang="en-IE" sz="2400" dirty="0">
                <a:solidFill>
                  <a:schemeClr val="tx2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B01AB6F-E73F-4227-8CA0-0121E7A3C59A}"/>
                </a:ext>
              </a:extLst>
            </p:cNvPr>
            <p:cNvSpPr/>
            <p:nvPr/>
          </p:nvSpPr>
          <p:spPr>
            <a:xfrm>
              <a:off x="4958051" y="5618679"/>
              <a:ext cx="2113113" cy="105090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2"/>
                  </a:solidFill>
                </a:rPr>
                <a:t>Navigation bar</a:t>
              </a:r>
              <a:endParaRPr lang="en-IE" sz="2400" dirty="0">
                <a:solidFill>
                  <a:schemeClr val="tx2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0B4BBB4-D7E3-49EC-B3B7-C1E04E46D8F4}"/>
                </a:ext>
              </a:extLst>
            </p:cNvPr>
            <p:cNvSpPr/>
            <p:nvPr/>
          </p:nvSpPr>
          <p:spPr>
            <a:xfrm>
              <a:off x="4998662" y="1331382"/>
              <a:ext cx="1850250" cy="105090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2"/>
                  </a:solidFill>
                </a:rPr>
                <a:t>App teaser</a:t>
              </a:r>
              <a:endParaRPr lang="en-IE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4C354AD-DB8B-4441-B3EB-40A23C4BC914}"/>
                </a:ext>
              </a:extLst>
            </p:cNvPr>
            <p:cNvGrpSpPr/>
            <p:nvPr/>
          </p:nvGrpSpPr>
          <p:grpSpPr>
            <a:xfrm flipH="1">
              <a:off x="4514397" y="5549871"/>
              <a:ext cx="426383" cy="404362"/>
              <a:chOff x="1358612" y="2845156"/>
              <a:chExt cx="300626" cy="2671483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8AB26EA-6252-4822-9085-0E22B13A6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8612" y="5516639"/>
                <a:ext cx="300626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1CC0AEF-9CC1-4879-96FF-BC3EAEE3FC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3406" y="2845156"/>
                <a:ext cx="493" cy="265804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2A76F86-7A5D-4002-B41F-4095938BBE50}"/>
                </a:ext>
              </a:extLst>
            </p:cNvPr>
            <p:cNvGrpSpPr/>
            <p:nvPr/>
          </p:nvGrpSpPr>
          <p:grpSpPr>
            <a:xfrm flipH="1">
              <a:off x="4510594" y="5957453"/>
              <a:ext cx="433882" cy="404362"/>
              <a:chOff x="1358612" y="2845156"/>
              <a:chExt cx="305913" cy="2671483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DCFD1B4-5EC4-46D1-9DB1-4957330245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8612" y="5516639"/>
                <a:ext cx="300626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C23157B-1E6B-450B-8A88-3351CBE1AE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3406" y="2845156"/>
                <a:ext cx="493" cy="265804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9707C72-62AE-4212-8167-41824A1250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3899" y="2845156"/>
                <a:ext cx="300626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4C1B61-6EBE-44E0-B68A-D0A1C9111D32}"/>
              </a:ext>
            </a:extLst>
          </p:cNvPr>
          <p:cNvGrpSpPr/>
          <p:nvPr/>
        </p:nvGrpSpPr>
        <p:grpSpPr>
          <a:xfrm>
            <a:off x="4548106" y="-615780"/>
            <a:ext cx="7337688" cy="8003428"/>
            <a:chOff x="4548106" y="-615780"/>
            <a:chExt cx="7337688" cy="8003428"/>
          </a:xfrm>
        </p:grpSpPr>
        <p:pic>
          <p:nvPicPr>
            <p:cNvPr id="28" name="Picture 14" descr="Résultat de recherche d'images pour &quot;iphone 7 border transparent background&quot;">
              <a:extLst>
                <a:ext uri="{FF2B5EF4-FFF2-40B4-BE49-F238E27FC236}">
                  <a16:creationId xmlns:a16="http://schemas.microsoft.com/office/drawing/2014/main" id="{0CCD6C5D-BF9C-4694-8AA2-E26DF9C6DA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06" t="13648" r="23616" b="14693"/>
            <a:stretch/>
          </p:blipFill>
          <p:spPr bwMode="auto">
            <a:xfrm>
              <a:off x="7649096" y="-615780"/>
              <a:ext cx="4236698" cy="8003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a6fa71c4-4eb6-420a-a48a-414435ad080d@EURPRD10">
              <a:extLst>
                <a:ext uri="{FF2B5EF4-FFF2-40B4-BE49-F238E27FC236}">
                  <a16:creationId xmlns:a16="http://schemas.microsoft.com/office/drawing/2014/main" id="{AE8FA30F-1FC3-4611-B9F7-F1E7D25FF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9285" y="508736"/>
              <a:ext cx="3310625" cy="5872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4D902FE-3DF3-4D2F-9408-E4A0EF0168B2}"/>
                </a:ext>
              </a:extLst>
            </p:cNvPr>
            <p:cNvGrpSpPr/>
            <p:nvPr/>
          </p:nvGrpSpPr>
          <p:grpSpPr>
            <a:xfrm>
              <a:off x="7439866" y="526154"/>
              <a:ext cx="414810" cy="5843415"/>
              <a:chOff x="1350790" y="2845156"/>
              <a:chExt cx="313240" cy="258365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62FCA8-A8E4-4221-A544-7C271D686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3404" y="5425512"/>
                <a:ext cx="300626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C452C56-3591-448B-B4D8-F98DA9E485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0790" y="2845156"/>
                <a:ext cx="12614" cy="2583653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786BE9A-D137-4B08-8C7A-D3ACB11EF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4589" y="2845156"/>
                <a:ext cx="300626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4ECA97D-D838-4026-A74D-BD77FF7BB241}"/>
                </a:ext>
              </a:extLst>
            </p:cNvPr>
            <p:cNvSpPr/>
            <p:nvPr/>
          </p:nvSpPr>
          <p:spPr>
            <a:xfrm>
              <a:off x="5270008" y="3556583"/>
              <a:ext cx="1600192" cy="105090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Usable space</a:t>
              </a:r>
              <a:endParaRPr lang="en-IE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46A94F-CDA1-48B4-A89D-3953E941303A}"/>
                </a:ext>
              </a:extLst>
            </p:cNvPr>
            <p:cNvGrpSpPr/>
            <p:nvPr/>
          </p:nvGrpSpPr>
          <p:grpSpPr>
            <a:xfrm flipH="1">
              <a:off x="4548106" y="2828225"/>
              <a:ext cx="401419" cy="2713346"/>
              <a:chOff x="1350788" y="2845156"/>
              <a:chExt cx="308450" cy="266011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B3D8E1E-8126-4919-A01B-2F3BD94AD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8612" y="5505275"/>
                <a:ext cx="300626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ACB8A53-9491-4CD7-81D4-2D283F2E79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0788" y="2845156"/>
                <a:ext cx="12616" cy="265803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DABA0E-0C40-472C-BD08-A34913790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4589" y="2845156"/>
                <a:ext cx="300626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EE0AD5-B67B-4DBF-A0B6-3262F15DE07E}"/>
              </a:ext>
            </a:extLst>
          </p:cNvPr>
          <p:cNvGrpSpPr/>
          <p:nvPr/>
        </p:nvGrpSpPr>
        <p:grpSpPr>
          <a:xfrm>
            <a:off x="-414510" y="-151516"/>
            <a:ext cx="12646680" cy="6967948"/>
            <a:chOff x="-2918524" y="-797405"/>
            <a:chExt cx="12646680" cy="69679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08AA8C0-9729-4AFF-8E53-9EAA10F243BA}"/>
                </a:ext>
              </a:extLst>
            </p:cNvPr>
            <p:cNvSpPr/>
            <p:nvPr/>
          </p:nvSpPr>
          <p:spPr>
            <a:xfrm>
              <a:off x="-2918524" y="-797405"/>
              <a:ext cx="12646680" cy="696794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25" name="Picture 12" descr="Résultat de recherche d'images pour &quot;google play icon&quot;">
              <a:extLst>
                <a:ext uri="{FF2B5EF4-FFF2-40B4-BE49-F238E27FC236}">
                  <a16:creationId xmlns:a16="http://schemas.microsoft.com/office/drawing/2014/main" id="{E0F5B16D-CF54-4C23-B6AB-94B02690A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575" y="1736926"/>
              <a:ext cx="2000646" cy="2000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ésultat de recherche d'images pour &quot;app store icon&quot;">
              <a:extLst>
                <a:ext uri="{FF2B5EF4-FFF2-40B4-BE49-F238E27FC236}">
                  <a16:creationId xmlns:a16="http://schemas.microsoft.com/office/drawing/2014/main" id="{C1079D29-84CE-40C1-BDDF-9A94F6E68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6553" y="1887342"/>
              <a:ext cx="1825490" cy="1825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901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ternet navigation smartphone">
            <a:extLst>
              <a:ext uri="{FF2B5EF4-FFF2-40B4-BE49-F238E27FC236}">
                <a16:creationId xmlns:a16="http://schemas.microsoft.com/office/drawing/2014/main" id="{8BB18E2E-A9C4-4EC2-9FD2-FEC7148A0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92EFA967-5BD0-415A-9AA6-5882FF3DB9C2}"/>
              </a:ext>
            </a:extLst>
          </p:cNvPr>
          <p:cNvSpPr txBox="1">
            <a:spLocks/>
          </p:cNvSpPr>
          <p:nvPr/>
        </p:nvSpPr>
        <p:spPr>
          <a:xfrm>
            <a:off x="9144001" y="4810284"/>
            <a:ext cx="2119743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Search</a:t>
            </a:r>
          </a:p>
          <a:p>
            <a:r>
              <a:rPr lang="en-US" sz="4000" dirty="0">
                <a:solidFill>
                  <a:schemeClr val="bg2"/>
                </a:solidFill>
              </a:rPr>
              <a:t>content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CBCEED-8E47-4F34-AFBC-97F6759985E1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-1" y="0"/>
            <a:chExt cx="12192001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FB219D-B73D-43F1-AD0D-45AC3AD89A6F}"/>
                </a:ext>
              </a:extLst>
            </p:cNvPr>
            <p:cNvSpPr/>
            <p:nvPr/>
          </p:nvSpPr>
          <p:spPr>
            <a:xfrm>
              <a:off x="-1" y="0"/>
              <a:ext cx="12192001" cy="6858000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21" name="Picture 14" descr="Résultat de recherche d'images pour &quot;chrome icon&quot;">
              <a:extLst>
                <a:ext uri="{FF2B5EF4-FFF2-40B4-BE49-F238E27FC236}">
                  <a16:creationId xmlns:a16="http://schemas.microsoft.com/office/drawing/2014/main" id="{BD878E75-C475-4953-B555-F07226DB5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529" y="2576968"/>
              <a:ext cx="1631641" cy="159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Résultat de recherche d'images pour &quot;safari icon&quot;">
              <a:extLst>
                <a:ext uri="{FF2B5EF4-FFF2-40B4-BE49-F238E27FC236}">
                  <a16:creationId xmlns:a16="http://schemas.microsoft.com/office/drawing/2014/main" id="{2D26BC62-F5D9-4ED8-BAF1-1F89861A8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453" y="2389503"/>
              <a:ext cx="1948091" cy="194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25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ésultat de recherche d'images pour &quot;smartphone no connectivity&quot;">
            <a:extLst>
              <a:ext uri="{FF2B5EF4-FFF2-40B4-BE49-F238E27FC236}">
                <a16:creationId xmlns:a16="http://schemas.microsoft.com/office/drawing/2014/main" id="{4D5425A6-C582-4A78-BA51-4E0638F78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3021" r="2425" b="7108"/>
          <a:stretch/>
        </p:blipFill>
        <p:spPr bwMode="auto">
          <a:xfrm>
            <a:off x="1" y="-31477"/>
            <a:ext cx="12199746" cy="688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1172076" y="1232607"/>
            <a:ext cx="3266545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No connectivity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963398-237B-4B86-BFAC-6C528F91EBFD}"/>
              </a:ext>
            </a:extLst>
          </p:cNvPr>
          <p:cNvGrpSpPr/>
          <p:nvPr/>
        </p:nvGrpSpPr>
        <p:grpSpPr>
          <a:xfrm>
            <a:off x="1" y="-36521"/>
            <a:ext cx="12199746" cy="6889477"/>
            <a:chOff x="1" y="-36521"/>
            <a:chExt cx="12199746" cy="68894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D5A398-8088-41AA-B858-C6911BEEB41A}"/>
                </a:ext>
              </a:extLst>
            </p:cNvPr>
            <p:cNvSpPr/>
            <p:nvPr/>
          </p:nvSpPr>
          <p:spPr>
            <a:xfrm>
              <a:off x="1" y="-36521"/>
              <a:ext cx="12199746" cy="6889477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9" name="Picture 12" descr="Résultat de recherche d'images pour &quot;google play icon&quot;">
              <a:extLst>
                <a:ext uri="{FF2B5EF4-FFF2-40B4-BE49-F238E27FC236}">
                  <a16:creationId xmlns:a16="http://schemas.microsoft.com/office/drawing/2014/main" id="{47038FE8-1708-4A5C-BA3D-11DA6FA4A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0642" y="2336056"/>
              <a:ext cx="2000646" cy="2000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ésultat de recherche d'images pour &quot;app store icon&quot;">
              <a:extLst>
                <a:ext uri="{FF2B5EF4-FFF2-40B4-BE49-F238E27FC236}">
                  <a16:creationId xmlns:a16="http://schemas.microsoft.com/office/drawing/2014/main" id="{7D25AFC6-C415-4F4C-B280-B2F8B3A7B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510" y="2495472"/>
              <a:ext cx="1825490" cy="1825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079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ésultat de recherche d'images pour &quot;push notification airlines&quot;">
            <a:extLst>
              <a:ext uri="{FF2B5EF4-FFF2-40B4-BE49-F238E27FC236}">
                <a16:creationId xmlns:a16="http://schemas.microsoft.com/office/drawing/2014/main" id="{0D1B5690-1AEC-4F30-9127-E4D623A7A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359" y="0"/>
            <a:ext cx="131253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92EFA967-5BD0-415A-9AA6-5882FF3DB9C2}"/>
              </a:ext>
            </a:extLst>
          </p:cNvPr>
          <p:cNvSpPr txBox="1">
            <a:spLocks/>
          </p:cNvSpPr>
          <p:nvPr/>
        </p:nvSpPr>
        <p:spPr>
          <a:xfrm>
            <a:off x="8146521" y="1852830"/>
            <a:ext cx="404547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Push notifications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67FFAF-0735-4F2F-8BAB-38EAB5091C63}"/>
              </a:ext>
            </a:extLst>
          </p:cNvPr>
          <p:cNvGrpSpPr/>
          <p:nvPr/>
        </p:nvGrpSpPr>
        <p:grpSpPr>
          <a:xfrm>
            <a:off x="1" y="-15739"/>
            <a:ext cx="12199746" cy="6889477"/>
            <a:chOff x="1" y="-15739"/>
            <a:chExt cx="12199746" cy="68894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2C9A50-B631-470D-9267-FC2E2DC7C342}"/>
                </a:ext>
              </a:extLst>
            </p:cNvPr>
            <p:cNvSpPr/>
            <p:nvPr/>
          </p:nvSpPr>
          <p:spPr>
            <a:xfrm>
              <a:off x="1" y="-15739"/>
              <a:ext cx="12199746" cy="6889477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3" name="Picture 12" descr="Résultat de recherche d'images pour &quot;google play icon&quot;">
              <a:extLst>
                <a:ext uri="{FF2B5EF4-FFF2-40B4-BE49-F238E27FC236}">
                  <a16:creationId xmlns:a16="http://schemas.microsoft.com/office/drawing/2014/main" id="{CCFF3095-B672-4200-A54B-2785DE25F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0642" y="2356838"/>
              <a:ext cx="2000646" cy="2000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ésultat de recherche d'images pour &quot;app store icon&quot;">
              <a:extLst>
                <a:ext uri="{FF2B5EF4-FFF2-40B4-BE49-F238E27FC236}">
                  <a16:creationId xmlns:a16="http://schemas.microsoft.com/office/drawing/2014/main" id="{C1A4DFA7-1720-48BE-8199-AD5CA9D115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510" y="2516254"/>
              <a:ext cx="1825490" cy="1825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01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ción2" id="{4135A1A0-ACCE-46CD-9C5A-CE9A32F9907E}" vid="{6817F002-9C41-4EC4-829F-09E5FE1C101D}"/>
    </a:ext>
  </a:extLst>
</a:theme>
</file>

<file path=ppt/theme/theme2.xml><?xml version="1.0" encoding="utf-8"?>
<a:theme xmlns:a="http://schemas.openxmlformats.org/drawingml/2006/main" name="1_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ción2" id="{4135A1A0-ACCE-46CD-9C5A-CE9A32F9907E}" vid="{6817F002-9C41-4EC4-829F-09E5FE1C101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511f308-3ab8-4b18-9e59-44511cd84c27">
      <UserInfo>
        <DisplayName>Nicolas BRAYARD</DisplayName>
        <AccountId>130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EF24E473CFB54B8DBCC8EC5783FF7A" ma:contentTypeVersion="12" ma:contentTypeDescription="Create a new document." ma:contentTypeScope="" ma:versionID="a7684917f9fc62be2b4e5a65b78e16cb">
  <xsd:schema xmlns:xsd="http://www.w3.org/2001/XMLSchema" xmlns:xs="http://www.w3.org/2001/XMLSchema" xmlns:p="http://schemas.microsoft.com/office/2006/metadata/properties" xmlns:ns2="d44258ad-1d5f-4e70-a436-bd76f247cead" xmlns:ns3="4511f308-3ab8-4b18-9e59-44511cd84c27" targetNamespace="http://schemas.microsoft.com/office/2006/metadata/properties" ma:root="true" ma:fieldsID="70968e03b6b9031bd0c3da7bec16c988" ns2:_="" ns3:_="">
    <xsd:import namespace="d44258ad-1d5f-4e70-a436-bd76f247cead"/>
    <xsd:import namespace="4511f308-3ab8-4b18-9e59-44511cd84c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4258ad-1d5f-4e70-a436-bd76f247ce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11f308-3ab8-4b18-9e59-44511cd84c2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F35DC-6225-4D24-AE7F-25BA61703A22}">
  <ds:schemaRefs>
    <ds:schemaRef ds:uri="http://schemas.microsoft.com/office/2006/metadata/properties"/>
    <ds:schemaRef ds:uri="http://schemas.microsoft.com/office/infopath/2007/PartnerControls"/>
    <ds:schemaRef ds:uri="4511f308-3ab8-4b18-9e59-44511cd84c27"/>
  </ds:schemaRefs>
</ds:datastoreItem>
</file>

<file path=customXml/itemProps2.xml><?xml version="1.0" encoding="utf-8"?>
<ds:datastoreItem xmlns:ds="http://schemas.openxmlformats.org/officeDocument/2006/customXml" ds:itemID="{ADDD6E62-698B-499A-BB2C-D320062293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0794B2-BFFF-4EDE-885B-A36ED0FEB0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4258ad-1d5f-4e70-a436-bd76f247cead"/>
    <ds:schemaRef ds:uri="4511f308-3ab8-4b18-9e59-44511cd84c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Amadeus_airlines_PPT TEMPLATE</Template>
  <TotalTime>0</TotalTime>
  <Words>1350</Words>
  <Application>Microsoft Office PowerPoint</Application>
  <PresentationFormat>Widescreen</PresentationFormat>
  <Paragraphs>242</Paragraphs>
  <Slides>30</Slides>
  <Notes>22</Notes>
  <HiddenSlides>0</HiddenSlides>
  <MMClips>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Restricted_PPT_template widescreen</vt:lpstr>
      <vt:lpstr>1_Restricted_PPT_template widescreen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Progressive Web App support</vt:lpstr>
      <vt:lpstr>PWA in the world</vt:lpstr>
      <vt:lpstr>PowerPoint Presentation</vt:lpstr>
      <vt:lpstr>Love it ! What should I do ?</vt:lpstr>
      <vt:lpstr>PowerPoint Presentation</vt:lpstr>
      <vt:lpstr>PowerPoint Presentation</vt:lpstr>
      <vt:lpstr>Memory consumption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>Confidential &amp; Restricted</cp:keywords>
  <cp:lastModifiedBy/>
  <cp:revision>12</cp:revision>
  <cp:lastPrinted>2019-08-05T08:25:42Z</cp:lastPrinted>
  <dcterms:created xsi:type="dcterms:W3CDTF">2019-08-08T08:08:18Z</dcterms:created>
  <dcterms:modified xsi:type="dcterms:W3CDTF">2020-03-04T08:36:20Z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37735e65-02ae-4f6d-b7ce-5335d2b2197e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MSIP_Label_7f0ea3bf-098d-497f-9948-5e528bb54b39_Enabled">
    <vt:lpwstr>True</vt:lpwstr>
  </property>
  <property fmtid="{D5CDD505-2E9C-101B-9397-08002B2CF9AE}" pid="6" name="MSIP_Label_7f0ea3bf-098d-497f-9948-5e528bb54b39_SiteId">
    <vt:lpwstr>b3f4f7c2-72ce-4192-aba4-d6c7719b5766</vt:lpwstr>
  </property>
  <property fmtid="{D5CDD505-2E9C-101B-9397-08002B2CF9AE}" pid="7" name="MSIP_Label_7f0ea3bf-098d-497f-9948-5e528bb54b39_Owner">
    <vt:lpwstr>marta.hernandez@amadeus.com</vt:lpwstr>
  </property>
  <property fmtid="{D5CDD505-2E9C-101B-9397-08002B2CF9AE}" pid="8" name="MSIP_Label_7f0ea3bf-098d-497f-9948-5e528bb54b39_SetDate">
    <vt:lpwstr>2019-07-23T09:18:33.1310906Z</vt:lpwstr>
  </property>
  <property fmtid="{D5CDD505-2E9C-101B-9397-08002B2CF9AE}" pid="9" name="MSIP_Label_7f0ea3bf-098d-497f-9948-5e528bb54b39_Name">
    <vt:lpwstr>Public</vt:lpwstr>
  </property>
  <property fmtid="{D5CDD505-2E9C-101B-9397-08002B2CF9AE}" pid="10" name="MSIP_Label_7f0ea3bf-098d-497f-9948-5e528bb54b39_Application">
    <vt:lpwstr>Microsoft Azure Information Protection</vt:lpwstr>
  </property>
  <property fmtid="{D5CDD505-2E9C-101B-9397-08002B2CF9AE}" pid="11" name="MSIP_Label_7f0ea3bf-098d-497f-9948-5e528bb54b39_ActionId">
    <vt:lpwstr>55d02b5d-52a7-4296-bc18-dd5e9ffd7643</vt:lpwstr>
  </property>
  <property fmtid="{D5CDD505-2E9C-101B-9397-08002B2CF9AE}" pid="12" name="MSIP_Label_7f0ea3bf-098d-497f-9948-5e528bb54b39_Extended_MSFT_Method">
    <vt:lpwstr>Manual</vt:lpwstr>
  </property>
  <property fmtid="{D5CDD505-2E9C-101B-9397-08002B2CF9AE}" pid="13" name="Sensitivity">
    <vt:lpwstr>Public</vt:lpwstr>
  </property>
  <property fmtid="{D5CDD505-2E9C-101B-9397-08002B2CF9AE}" pid="14" name="ContentTypeId">
    <vt:lpwstr>0x010100BEEF24E473CFB54B8DBCC8EC5783FF7A</vt:lpwstr>
  </property>
</Properties>
</file>